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handoutMasterIdLst>
    <p:handoutMasterId r:id="rId31"/>
  </p:handoutMasterIdLst>
  <p:sldIdLst>
    <p:sldId id="257" r:id="rId5"/>
    <p:sldId id="304" r:id="rId6"/>
    <p:sldId id="305" r:id="rId7"/>
    <p:sldId id="306" r:id="rId8"/>
    <p:sldId id="326" r:id="rId9"/>
    <p:sldId id="327" r:id="rId10"/>
    <p:sldId id="328" r:id="rId11"/>
    <p:sldId id="341" r:id="rId12"/>
    <p:sldId id="342" r:id="rId13"/>
    <p:sldId id="343" r:id="rId14"/>
    <p:sldId id="344" r:id="rId15"/>
    <p:sldId id="330" r:id="rId16"/>
    <p:sldId id="331" r:id="rId17"/>
    <p:sldId id="332" r:id="rId18"/>
    <p:sldId id="333" r:id="rId19"/>
    <p:sldId id="334" r:id="rId20"/>
    <p:sldId id="335" r:id="rId21"/>
    <p:sldId id="336" r:id="rId22"/>
    <p:sldId id="337" r:id="rId23"/>
    <p:sldId id="338" r:id="rId24"/>
    <p:sldId id="339" r:id="rId25"/>
    <p:sldId id="346" r:id="rId26"/>
    <p:sldId id="347" r:id="rId27"/>
    <p:sldId id="345" r:id="rId28"/>
    <p:sldId id="340" r:id="rId2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19" userDrawn="1">
          <p15:clr>
            <a:srgbClr val="A4A3A4"/>
          </p15:clr>
        </p15:guide>
        <p15:guide id="2" orient="horz" pos="1706" userDrawn="1">
          <p15:clr>
            <a:srgbClr val="A4A3A4"/>
          </p15:clr>
        </p15:guide>
        <p15:guide id="3" pos="574" userDrawn="1">
          <p15:clr>
            <a:srgbClr val="A4A3A4"/>
          </p15:clr>
        </p15:guide>
        <p15:guide id="4" pos="3386" userDrawn="1">
          <p15:clr>
            <a:srgbClr val="A4A3A4"/>
          </p15:clr>
        </p15:guide>
        <p15:guide id="5" pos="4656" userDrawn="1">
          <p15:clr>
            <a:srgbClr val="A4A3A4"/>
          </p15:clr>
        </p15:guide>
        <p15:guide id="6" pos="5972" userDrawn="1">
          <p15:clr>
            <a:srgbClr val="A4A3A4"/>
          </p15:clr>
        </p15:guide>
        <p15:guide id="7" pos="2298" userDrawn="1">
          <p15:clr>
            <a:srgbClr val="A4A3A4"/>
          </p15:clr>
        </p15:guide>
        <p15:guide id="8" orient="horz" pos="2160" userDrawn="1">
          <p15:clr>
            <a:srgbClr val="A4A3A4"/>
          </p15:clr>
        </p15:guide>
        <p15:guide id="9" orient="horz" pos="2614" userDrawn="1">
          <p15:clr>
            <a:srgbClr val="A4A3A4"/>
          </p15:clr>
        </p15:guide>
        <p15:guide id="10" orient="horz" pos="3067" userDrawn="1">
          <p15:clr>
            <a:srgbClr val="A4A3A4"/>
          </p15:clr>
        </p15:guide>
        <p15:guide id="11" orient="horz" pos="1230" userDrawn="1">
          <p15:clr>
            <a:srgbClr val="A4A3A4"/>
          </p15:clr>
        </p15:guide>
        <p15:guide id="12" orient="horz" pos="3521" userDrawn="1">
          <p15:clr>
            <a:srgbClr val="A4A3A4"/>
          </p15:clr>
        </p15:guide>
        <p15:guide id="13" orient="horz" pos="397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CBDC"/>
    <a:srgbClr val="9FBDD9"/>
    <a:srgbClr val="A8C3DC"/>
    <a:srgbClr val="A7CFDD"/>
    <a:srgbClr val="B1D4E1"/>
    <a:srgbClr val="B8D6E2"/>
    <a:srgbClr val="B4D4E1"/>
    <a:srgbClr val="A4CDDC"/>
    <a:srgbClr val="B7C8DB"/>
    <a:srgbClr val="E3E9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595"/>
    <p:restoredTop sz="81005"/>
  </p:normalViewPr>
  <p:slideViewPr>
    <p:cSldViewPr snapToGrid="0" snapToObjects="1">
      <p:cViewPr varScale="1">
        <p:scale>
          <a:sx n="95" d="100"/>
          <a:sy n="95" d="100"/>
        </p:scale>
        <p:origin x="1764" y="66"/>
      </p:cViewPr>
      <p:guideLst>
        <p:guide pos="619"/>
        <p:guide orient="horz" pos="1706"/>
        <p:guide pos="574"/>
        <p:guide pos="3386"/>
        <p:guide pos="4656"/>
        <p:guide pos="5972"/>
        <p:guide pos="2298"/>
        <p:guide orient="horz" pos="2160"/>
        <p:guide orient="horz" pos="2614"/>
        <p:guide orient="horz" pos="3067"/>
        <p:guide orient="horz" pos="1230"/>
        <p:guide orient="horz" pos="3521"/>
        <p:guide orient="horz" pos="3974"/>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02" d="100"/>
          <a:sy n="102" d="100"/>
        </p:scale>
        <p:origin x="161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on Wohlwend" userId="f6f0a4b5-a71d-4bff-b350-447b75da7caa" providerId="ADAL" clId="{570FAF69-8BFB-4E71-8634-087D7BC2D8FF}"/>
    <pc:docChg chg="undo custSel addSld delSld modSld">
      <pc:chgData name="Marion Wohlwend" userId="f6f0a4b5-a71d-4bff-b350-447b75da7caa" providerId="ADAL" clId="{570FAF69-8BFB-4E71-8634-087D7BC2D8FF}" dt="2023-04-25T09:21:17.194" v="1065"/>
      <pc:docMkLst>
        <pc:docMk/>
      </pc:docMkLst>
      <pc:sldChg chg="addSp delSp modSp mod">
        <pc:chgData name="Marion Wohlwend" userId="f6f0a4b5-a71d-4bff-b350-447b75da7caa" providerId="ADAL" clId="{570FAF69-8BFB-4E71-8634-087D7BC2D8FF}" dt="2023-04-18T09:40:25.589" v="16" actId="732"/>
        <pc:sldMkLst>
          <pc:docMk/>
          <pc:sldMk cId="4056152787" sldId="257"/>
        </pc:sldMkLst>
        <pc:picChg chg="add mod ord modCrop">
          <ac:chgData name="Marion Wohlwend" userId="f6f0a4b5-a71d-4bff-b350-447b75da7caa" providerId="ADAL" clId="{570FAF69-8BFB-4E71-8634-087D7BC2D8FF}" dt="2023-04-18T09:40:25.589" v="16" actId="732"/>
          <ac:picMkLst>
            <pc:docMk/>
            <pc:sldMk cId="4056152787" sldId="257"/>
            <ac:picMk id="3" creationId="{D633B155-BC0C-BDB8-5416-E1A8F7373C2F}"/>
          </ac:picMkLst>
        </pc:picChg>
        <pc:picChg chg="del mod">
          <ac:chgData name="Marion Wohlwend" userId="f6f0a4b5-a71d-4bff-b350-447b75da7caa" providerId="ADAL" clId="{570FAF69-8BFB-4E71-8634-087D7BC2D8FF}" dt="2023-04-18T09:38:51.003" v="1" actId="478"/>
          <ac:picMkLst>
            <pc:docMk/>
            <pc:sldMk cId="4056152787" sldId="257"/>
            <ac:picMk id="4" creationId="{5C3A3341-85FB-AF42-9AB6-FAE70BEFA5FC}"/>
          </ac:picMkLst>
        </pc:picChg>
      </pc:sldChg>
      <pc:sldChg chg="addSp delSp modSp mod delAnim">
        <pc:chgData name="Marion Wohlwend" userId="f6f0a4b5-a71d-4bff-b350-447b75da7caa" providerId="ADAL" clId="{570FAF69-8BFB-4E71-8634-087D7BC2D8FF}" dt="2023-04-18T09:40:13.902" v="15" actId="732"/>
        <pc:sldMkLst>
          <pc:docMk/>
          <pc:sldMk cId="3706424828" sldId="304"/>
        </pc:sldMkLst>
        <pc:picChg chg="add mod modCrop">
          <ac:chgData name="Marion Wohlwend" userId="f6f0a4b5-a71d-4bff-b350-447b75da7caa" providerId="ADAL" clId="{570FAF69-8BFB-4E71-8634-087D7BC2D8FF}" dt="2023-04-18T09:40:13.902" v="15" actId="732"/>
          <ac:picMkLst>
            <pc:docMk/>
            <pc:sldMk cId="3706424828" sldId="304"/>
            <ac:picMk id="3" creationId="{51C2E4CA-6A1F-7945-5263-E3F1286AE6BC}"/>
          </ac:picMkLst>
        </pc:picChg>
        <pc:picChg chg="del">
          <ac:chgData name="Marion Wohlwend" userId="f6f0a4b5-a71d-4bff-b350-447b75da7caa" providerId="ADAL" clId="{570FAF69-8BFB-4E71-8634-087D7BC2D8FF}" dt="2023-04-18T09:39:15.056" v="6" actId="478"/>
          <ac:picMkLst>
            <pc:docMk/>
            <pc:sldMk cId="3706424828" sldId="304"/>
            <ac:picMk id="9" creationId="{37CA458E-ED77-9B45-B650-C2293512A436}"/>
          </ac:picMkLst>
        </pc:picChg>
      </pc:sldChg>
      <pc:sldChg chg="modSp mod">
        <pc:chgData name="Marion Wohlwend" userId="f6f0a4b5-a71d-4bff-b350-447b75da7caa" providerId="ADAL" clId="{570FAF69-8BFB-4E71-8634-087D7BC2D8FF}" dt="2023-04-18T09:42:14.383" v="28" actId="20577"/>
        <pc:sldMkLst>
          <pc:docMk/>
          <pc:sldMk cId="1496870125" sldId="305"/>
        </pc:sldMkLst>
        <pc:spChg chg="mod">
          <ac:chgData name="Marion Wohlwend" userId="f6f0a4b5-a71d-4bff-b350-447b75da7caa" providerId="ADAL" clId="{570FAF69-8BFB-4E71-8634-087D7BC2D8FF}" dt="2023-04-18T09:41:19.261" v="18" actId="20577"/>
          <ac:spMkLst>
            <pc:docMk/>
            <pc:sldMk cId="1496870125" sldId="305"/>
            <ac:spMk id="56" creationId="{13B3398C-074C-294F-9C1A-55EC59A33CCC}"/>
          </ac:spMkLst>
        </pc:spChg>
        <pc:spChg chg="mod">
          <ac:chgData name="Marion Wohlwend" userId="f6f0a4b5-a71d-4bff-b350-447b75da7caa" providerId="ADAL" clId="{570FAF69-8BFB-4E71-8634-087D7BC2D8FF}" dt="2023-04-18T09:41:54.774" v="25" actId="20577"/>
          <ac:spMkLst>
            <pc:docMk/>
            <pc:sldMk cId="1496870125" sldId="305"/>
            <ac:spMk id="64" creationId="{B13E9BBB-58F9-0D44-9BDD-444A198032A6}"/>
          </ac:spMkLst>
        </pc:spChg>
        <pc:spChg chg="mod">
          <ac:chgData name="Marion Wohlwend" userId="f6f0a4b5-a71d-4bff-b350-447b75da7caa" providerId="ADAL" clId="{570FAF69-8BFB-4E71-8634-087D7BC2D8FF}" dt="2023-04-18T09:42:14.383" v="28" actId="20577"/>
          <ac:spMkLst>
            <pc:docMk/>
            <pc:sldMk cId="1496870125" sldId="305"/>
            <ac:spMk id="68" creationId="{B3F3CB78-B525-6945-9639-0174A98FEFB3}"/>
          </ac:spMkLst>
        </pc:spChg>
      </pc:sldChg>
      <pc:sldChg chg="modSp mod">
        <pc:chgData name="Marion Wohlwend" userId="f6f0a4b5-a71d-4bff-b350-447b75da7caa" providerId="ADAL" clId="{570FAF69-8BFB-4E71-8634-087D7BC2D8FF}" dt="2023-04-25T08:33:22.891" v="83" actId="20577"/>
        <pc:sldMkLst>
          <pc:docMk/>
          <pc:sldMk cId="1286529409" sldId="306"/>
        </pc:sldMkLst>
        <pc:spChg chg="mod">
          <ac:chgData name="Marion Wohlwend" userId="f6f0a4b5-a71d-4bff-b350-447b75da7caa" providerId="ADAL" clId="{570FAF69-8BFB-4E71-8634-087D7BC2D8FF}" dt="2023-04-18T09:42:40.166" v="30" actId="20577"/>
          <ac:spMkLst>
            <pc:docMk/>
            <pc:sldMk cId="1286529409" sldId="306"/>
            <ac:spMk id="10" creationId="{C406CECA-5AEA-BD4B-8E85-DA64727D739C}"/>
          </ac:spMkLst>
        </pc:spChg>
        <pc:spChg chg="mod">
          <ac:chgData name="Marion Wohlwend" userId="f6f0a4b5-a71d-4bff-b350-447b75da7caa" providerId="ADAL" clId="{570FAF69-8BFB-4E71-8634-087D7BC2D8FF}" dt="2023-04-18T09:43:03.069" v="32" actId="20577"/>
          <ac:spMkLst>
            <pc:docMk/>
            <pc:sldMk cId="1286529409" sldId="306"/>
            <ac:spMk id="11" creationId="{7A8226B1-5AEC-F24A-933D-7FF39F84A2F9}"/>
          </ac:spMkLst>
        </pc:spChg>
        <pc:spChg chg="mod">
          <ac:chgData name="Marion Wohlwend" userId="f6f0a4b5-a71d-4bff-b350-447b75da7caa" providerId="ADAL" clId="{570FAF69-8BFB-4E71-8634-087D7BC2D8FF}" dt="2023-04-25T08:33:22.891" v="83" actId="20577"/>
          <ac:spMkLst>
            <pc:docMk/>
            <pc:sldMk cId="1286529409" sldId="306"/>
            <ac:spMk id="12" creationId="{6242472C-E258-954A-8E7C-0DF315A05303}"/>
          </ac:spMkLst>
        </pc:spChg>
      </pc:sldChg>
      <pc:sldChg chg="modSp mod">
        <pc:chgData name="Marion Wohlwend" userId="f6f0a4b5-a71d-4bff-b350-447b75da7caa" providerId="ADAL" clId="{570FAF69-8BFB-4E71-8634-087D7BC2D8FF}" dt="2023-04-25T08:33:45.625" v="90" actId="20577"/>
        <pc:sldMkLst>
          <pc:docMk/>
          <pc:sldMk cId="4293554281" sldId="326"/>
        </pc:sldMkLst>
        <pc:spChg chg="mod">
          <ac:chgData name="Marion Wohlwend" userId="f6f0a4b5-a71d-4bff-b350-447b75da7caa" providerId="ADAL" clId="{570FAF69-8BFB-4E71-8634-087D7BC2D8FF}" dt="2023-04-18T09:43:18.953" v="33" actId="6549"/>
          <ac:spMkLst>
            <pc:docMk/>
            <pc:sldMk cId="4293554281" sldId="326"/>
            <ac:spMk id="24" creationId="{8E1789E5-2EE6-5847-B141-54D813040F7E}"/>
          </ac:spMkLst>
        </pc:spChg>
        <pc:spChg chg="mod">
          <ac:chgData name="Marion Wohlwend" userId="f6f0a4b5-a71d-4bff-b350-447b75da7caa" providerId="ADAL" clId="{570FAF69-8BFB-4E71-8634-087D7BC2D8FF}" dt="2023-04-25T08:33:45.625" v="90" actId="20577"/>
          <ac:spMkLst>
            <pc:docMk/>
            <pc:sldMk cId="4293554281" sldId="326"/>
            <ac:spMk id="25" creationId="{76B9E0B1-D3AF-B54A-B003-D36F688D9B0D}"/>
          </ac:spMkLst>
        </pc:spChg>
        <pc:spChg chg="mod">
          <ac:chgData name="Marion Wohlwend" userId="f6f0a4b5-a71d-4bff-b350-447b75da7caa" providerId="ADAL" clId="{570FAF69-8BFB-4E71-8634-087D7BC2D8FF}" dt="2023-04-18T09:44:09.614" v="39" actId="20577"/>
          <ac:spMkLst>
            <pc:docMk/>
            <pc:sldMk cId="4293554281" sldId="326"/>
            <ac:spMk id="27" creationId="{7D1BA31F-94DD-764B-B106-4579BDDB42DC}"/>
          </ac:spMkLst>
        </pc:spChg>
        <pc:spChg chg="mod">
          <ac:chgData name="Marion Wohlwend" userId="f6f0a4b5-a71d-4bff-b350-447b75da7caa" providerId="ADAL" clId="{570FAF69-8BFB-4E71-8634-087D7BC2D8FF}" dt="2023-04-18T09:44:28.984" v="53" actId="20577"/>
          <ac:spMkLst>
            <pc:docMk/>
            <pc:sldMk cId="4293554281" sldId="326"/>
            <ac:spMk id="29" creationId="{0C9A95A2-6CCB-4E42-8435-CCF980649E7B}"/>
          </ac:spMkLst>
        </pc:spChg>
      </pc:sldChg>
      <pc:sldChg chg="addSp delSp modSp mod">
        <pc:chgData name="Marion Wohlwend" userId="f6f0a4b5-a71d-4bff-b350-447b75da7caa" providerId="ADAL" clId="{570FAF69-8BFB-4E71-8634-087D7BC2D8FF}" dt="2023-04-25T08:49:19.527" v="314" actId="1076"/>
        <pc:sldMkLst>
          <pc:docMk/>
          <pc:sldMk cId="1364803057" sldId="327"/>
        </pc:sldMkLst>
        <pc:spChg chg="add del">
          <ac:chgData name="Marion Wohlwend" userId="f6f0a4b5-a71d-4bff-b350-447b75da7caa" providerId="ADAL" clId="{570FAF69-8BFB-4E71-8634-087D7BC2D8FF}" dt="2023-04-25T08:35:28.048" v="92" actId="22"/>
          <ac:spMkLst>
            <pc:docMk/>
            <pc:sldMk cId="1364803057" sldId="327"/>
            <ac:spMk id="4" creationId="{056ECBF8-D6B9-E32A-8485-4441A5B7260B}"/>
          </ac:spMkLst>
        </pc:spChg>
        <pc:spChg chg="add mod ord">
          <ac:chgData name="Marion Wohlwend" userId="f6f0a4b5-a71d-4bff-b350-447b75da7caa" providerId="ADAL" clId="{570FAF69-8BFB-4E71-8634-087D7BC2D8FF}" dt="2023-04-25T08:41:33.316" v="141" actId="167"/>
          <ac:spMkLst>
            <pc:docMk/>
            <pc:sldMk cId="1364803057" sldId="327"/>
            <ac:spMk id="5" creationId="{A5819098-8FFB-1471-38F4-A0C946FAC502}"/>
          </ac:spMkLst>
        </pc:spChg>
        <pc:spChg chg="add mod ord">
          <ac:chgData name="Marion Wohlwend" userId="f6f0a4b5-a71d-4bff-b350-447b75da7caa" providerId="ADAL" clId="{570FAF69-8BFB-4E71-8634-087D7BC2D8FF}" dt="2023-04-25T08:41:33.316" v="141" actId="167"/>
          <ac:spMkLst>
            <pc:docMk/>
            <pc:sldMk cId="1364803057" sldId="327"/>
            <ac:spMk id="7" creationId="{123E2453-593E-7378-C6F1-26457B2F641C}"/>
          </ac:spMkLst>
        </pc:spChg>
        <pc:spChg chg="add mod ord topLvl">
          <ac:chgData name="Marion Wohlwend" userId="f6f0a4b5-a71d-4bff-b350-447b75da7caa" providerId="ADAL" clId="{570FAF69-8BFB-4E71-8634-087D7BC2D8FF}" dt="2023-04-25T08:46:09.052" v="301" actId="164"/>
          <ac:spMkLst>
            <pc:docMk/>
            <pc:sldMk cId="1364803057" sldId="327"/>
            <ac:spMk id="8" creationId="{A99F0D54-1CC0-39FE-A0F4-FD0257BDA9B4}"/>
          </ac:spMkLst>
        </pc:spChg>
        <pc:spChg chg="add del mod">
          <ac:chgData name="Marion Wohlwend" userId="f6f0a4b5-a71d-4bff-b350-447b75da7caa" providerId="ADAL" clId="{570FAF69-8BFB-4E71-8634-087D7BC2D8FF}" dt="2023-04-25T08:42:58.414" v="162"/>
          <ac:spMkLst>
            <pc:docMk/>
            <pc:sldMk cId="1364803057" sldId="327"/>
            <ac:spMk id="11" creationId="{EE2B9006-A689-37A6-B59B-A3D48085A224}"/>
          </ac:spMkLst>
        </pc:spChg>
        <pc:spChg chg="add del mod">
          <ac:chgData name="Marion Wohlwend" userId="f6f0a4b5-a71d-4bff-b350-447b75da7caa" providerId="ADAL" clId="{570FAF69-8BFB-4E71-8634-087D7BC2D8FF}" dt="2023-04-25T08:43:05.479" v="164"/>
          <ac:spMkLst>
            <pc:docMk/>
            <pc:sldMk cId="1364803057" sldId="327"/>
            <ac:spMk id="12" creationId="{E6F4DA9E-3939-710D-76CB-D6EBB7A5D223}"/>
          </ac:spMkLst>
        </pc:spChg>
        <pc:spChg chg="add mod">
          <ac:chgData name="Marion Wohlwend" userId="f6f0a4b5-a71d-4bff-b350-447b75da7caa" providerId="ADAL" clId="{570FAF69-8BFB-4E71-8634-087D7BC2D8FF}" dt="2023-04-25T08:46:26.165" v="304" actId="1076"/>
          <ac:spMkLst>
            <pc:docMk/>
            <pc:sldMk cId="1364803057" sldId="327"/>
            <ac:spMk id="13" creationId="{73069534-BEC5-423A-EF3C-64B21463D44D}"/>
          </ac:spMkLst>
        </pc:spChg>
        <pc:spChg chg="add mod">
          <ac:chgData name="Marion Wohlwend" userId="f6f0a4b5-a71d-4bff-b350-447b75da7caa" providerId="ADAL" clId="{570FAF69-8BFB-4E71-8634-087D7BC2D8FF}" dt="2023-04-25T08:44:42.739" v="286" actId="20577"/>
          <ac:spMkLst>
            <pc:docMk/>
            <pc:sldMk cId="1364803057" sldId="327"/>
            <ac:spMk id="14" creationId="{358F80A3-B95A-A53A-992C-57A1E2D4AF19}"/>
          </ac:spMkLst>
        </pc:spChg>
        <pc:spChg chg="mod">
          <ac:chgData name="Marion Wohlwend" userId="f6f0a4b5-a71d-4bff-b350-447b75da7caa" providerId="ADAL" clId="{570FAF69-8BFB-4E71-8634-087D7BC2D8FF}" dt="2023-04-25T08:44:30.414" v="282" actId="1076"/>
          <ac:spMkLst>
            <pc:docMk/>
            <pc:sldMk cId="1364803057" sldId="327"/>
            <ac:spMk id="21" creationId="{CEB786FF-7FC1-6F4A-B34A-7096F226A0E6}"/>
          </ac:spMkLst>
        </pc:spChg>
        <pc:spChg chg="mod">
          <ac:chgData name="Marion Wohlwend" userId="f6f0a4b5-a71d-4bff-b350-447b75da7caa" providerId="ADAL" clId="{570FAF69-8BFB-4E71-8634-087D7BC2D8FF}" dt="2023-04-25T08:44:06.909" v="278" actId="20577"/>
          <ac:spMkLst>
            <pc:docMk/>
            <pc:sldMk cId="1364803057" sldId="327"/>
            <ac:spMk id="22" creationId="{4BB98733-B61D-2E4F-BD50-B5878A072292}"/>
          </ac:spMkLst>
        </pc:spChg>
        <pc:spChg chg="mod">
          <ac:chgData name="Marion Wohlwend" userId="f6f0a4b5-a71d-4bff-b350-447b75da7caa" providerId="ADAL" clId="{570FAF69-8BFB-4E71-8634-087D7BC2D8FF}" dt="2023-04-25T08:49:09.332" v="313" actId="20577"/>
          <ac:spMkLst>
            <pc:docMk/>
            <pc:sldMk cId="1364803057" sldId="327"/>
            <ac:spMk id="23" creationId="{667B1EDC-BD0C-2C40-9F3B-94AD5FDB519D}"/>
          </ac:spMkLst>
        </pc:spChg>
        <pc:spChg chg="mod ord">
          <ac:chgData name="Marion Wohlwend" userId="f6f0a4b5-a71d-4bff-b350-447b75da7caa" providerId="ADAL" clId="{570FAF69-8BFB-4E71-8634-087D7BC2D8FF}" dt="2023-04-25T08:46:09.052" v="301" actId="164"/>
          <ac:spMkLst>
            <pc:docMk/>
            <pc:sldMk cId="1364803057" sldId="327"/>
            <ac:spMk id="31" creationId="{F2614D6C-E605-9444-8886-1CEE6884ACC4}"/>
          </ac:spMkLst>
        </pc:spChg>
        <pc:spChg chg="mod">
          <ac:chgData name="Marion Wohlwend" userId="f6f0a4b5-a71d-4bff-b350-447b75da7caa" providerId="ADAL" clId="{570FAF69-8BFB-4E71-8634-087D7BC2D8FF}" dt="2023-04-25T08:44:20.859" v="280" actId="1076"/>
          <ac:spMkLst>
            <pc:docMk/>
            <pc:sldMk cId="1364803057" sldId="327"/>
            <ac:spMk id="34" creationId="{DA23E75D-D0EA-4441-916A-93299E8DC627}"/>
          </ac:spMkLst>
        </pc:spChg>
        <pc:spChg chg="mod">
          <ac:chgData name="Marion Wohlwend" userId="f6f0a4b5-a71d-4bff-b350-447b75da7caa" providerId="ADAL" clId="{570FAF69-8BFB-4E71-8634-087D7BC2D8FF}" dt="2023-04-25T08:44:26.412" v="281" actId="1076"/>
          <ac:spMkLst>
            <pc:docMk/>
            <pc:sldMk cId="1364803057" sldId="327"/>
            <ac:spMk id="35" creationId="{28E596B8-02D4-2E4E-A0E2-F5566050577E}"/>
          </ac:spMkLst>
        </pc:spChg>
        <pc:spChg chg="mod">
          <ac:chgData name="Marion Wohlwend" userId="f6f0a4b5-a71d-4bff-b350-447b75da7caa" providerId="ADAL" clId="{570FAF69-8BFB-4E71-8634-087D7BC2D8FF}" dt="2023-04-18T09:49:25.694" v="76" actId="20577"/>
          <ac:spMkLst>
            <pc:docMk/>
            <pc:sldMk cId="1364803057" sldId="327"/>
            <ac:spMk id="38" creationId="{FF5AF43E-2ACC-0C42-B8EF-7DDB5066A708}"/>
          </ac:spMkLst>
        </pc:spChg>
        <pc:spChg chg="mod">
          <ac:chgData name="Marion Wohlwend" userId="f6f0a4b5-a71d-4bff-b350-447b75da7caa" providerId="ADAL" clId="{570FAF69-8BFB-4E71-8634-087D7BC2D8FF}" dt="2023-04-25T08:48:58.955" v="309" actId="20577"/>
          <ac:spMkLst>
            <pc:docMk/>
            <pc:sldMk cId="1364803057" sldId="327"/>
            <ac:spMk id="39" creationId="{5907ECB0-1137-2344-918B-41502E91AFD6}"/>
          </ac:spMkLst>
        </pc:spChg>
        <pc:spChg chg="mod">
          <ac:chgData name="Marion Wohlwend" userId="f6f0a4b5-a71d-4bff-b350-447b75da7caa" providerId="ADAL" clId="{570FAF69-8BFB-4E71-8634-087D7BC2D8FF}" dt="2023-04-18T09:45:20.350" v="59" actId="20577"/>
          <ac:spMkLst>
            <pc:docMk/>
            <pc:sldMk cId="1364803057" sldId="327"/>
            <ac:spMk id="40" creationId="{21E54E6B-AE3B-7141-9A71-F4A67C0EDAD0}"/>
          </ac:spMkLst>
        </pc:spChg>
        <pc:spChg chg="mod">
          <ac:chgData name="Marion Wohlwend" userId="f6f0a4b5-a71d-4bff-b350-447b75da7caa" providerId="ADAL" clId="{570FAF69-8BFB-4E71-8634-087D7BC2D8FF}" dt="2023-04-18T09:47:49.983" v="67" actId="20577"/>
          <ac:spMkLst>
            <pc:docMk/>
            <pc:sldMk cId="1364803057" sldId="327"/>
            <ac:spMk id="41" creationId="{37764A27-A6B8-AF4B-BA88-F42672E16EEA}"/>
          </ac:spMkLst>
        </pc:spChg>
        <pc:spChg chg="mod">
          <ac:chgData name="Marion Wohlwend" userId="f6f0a4b5-a71d-4bff-b350-447b75da7caa" providerId="ADAL" clId="{570FAF69-8BFB-4E71-8634-087D7BC2D8FF}" dt="2023-04-25T08:43:37.682" v="199" actId="20577"/>
          <ac:spMkLst>
            <pc:docMk/>
            <pc:sldMk cId="1364803057" sldId="327"/>
            <ac:spMk id="43" creationId="{AEF4D61D-D30B-9240-B231-5EBC2CB8FB40}"/>
          </ac:spMkLst>
        </pc:spChg>
        <pc:spChg chg="mod">
          <ac:chgData name="Marion Wohlwend" userId="f6f0a4b5-a71d-4bff-b350-447b75da7caa" providerId="ADAL" clId="{570FAF69-8BFB-4E71-8634-087D7BC2D8FF}" dt="2023-04-25T08:43:55.149" v="245" actId="14100"/>
          <ac:spMkLst>
            <pc:docMk/>
            <pc:sldMk cId="1364803057" sldId="327"/>
            <ac:spMk id="44" creationId="{6AC31CC5-3A37-FC49-9F39-B985F85AEE11}"/>
          </ac:spMkLst>
        </pc:spChg>
        <pc:spChg chg="mod">
          <ac:chgData name="Marion Wohlwend" userId="f6f0a4b5-a71d-4bff-b350-447b75da7caa" providerId="ADAL" clId="{570FAF69-8BFB-4E71-8634-087D7BC2D8FF}" dt="2023-04-25T08:44:00.002" v="262" actId="20577"/>
          <ac:spMkLst>
            <pc:docMk/>
            <pc:sldMk cId="1364803057" sldId="327"/>
            <ac:spMk id="47" creationId="{13FF2480-274E-EF43-B246-38FA7E4F6CFF}"/>
          </ac:spMkLst>
        </pc:spChg>
        <pc:grpChg chg="add del mod">
          <ac:chgData name="Marion Wohlwend" userId="f6f0a4b5-a71d-4bff-b350-447b75da7caa" providerId="ADAL" clId="{570FAF69-8BFB-4E71-8634-087D7BC2D8FF}" dt="2023-04-25T08:45:07.963" v="289" actId="165"/>
          <ac:grpSpMkLst>
            <pc:docMk/>
            <pc:sldMk cId="1364803057" sldId="327"/>
            <ac:grpSpMk id="10" creationId="{9DB11EA2-CFF1-71A9-DEA2-C256B39ADFF5}"/>
          </ac:grpSpMkLst>
        </pc:grpChg>
        <pc:grpChg chg="add mod">
          <ac:chgData name="Marion Wohlwend" userId="f6f0a4b5-a71d-4bff-b350-447b75da7caa" providerId="ADAL" clId="{570FAF69-8BFB-4E71-8634-087D7BC2D8FF}" dt="2023-04-25T08:46:20.813" v="303" actId="1076"/>
          <ac:grpSpMkLst>
            <pc:docMk/>
            <pc:sldMk cId="1364803057" sldId="327"/>
            <ac:grpSpMk id="15" creationId="{6A019E0F-0E3D-0F6C-2A5F-768C69D5E82A}"/>
          </ac:grpSpMkLst>
        </pc:grpChg>
        <pc:picChg chg="mod topLvl">
          <ac:chgData name="Marion Wohlwend" userId="f6f0a4b5-a71d-4bff-b350-447b75da7caa" providerId="ADAL" clId="{570FAF69-8BFB-4E71-8634-087D7BC2D8FF}" dt="2023-04-25T08:49:19.527" v="314" actId="1076"/>
          <ac:picMkLst>
            <pc:docMk/>
            <pc:sldMk cId="1364803057" sldId="327"/>
            <ac:picMk id="6" creationId="{13413F3D-3534-DE40-B11D-5F41E33217AA}"/>
          </ac:picMkLst>
        </pc:picChg>
      </pc:sldChg>
      <pc:sldChg chg="modSp mod">
        <pc:chgData name="Marion Wohlwend" userId="f6f0a4b5-a71d-4bff-b350-447b75da7caa" providerId="ADAL" clId="{570FAF69-8BFB-4E71-8634-087D7BC2D8FF}" dt="2023-04-25T09:00:19.075" v="844" actId="20577"/>
        <pc:sldMkLst>
          <pc:docMk/>
          <pc:sldMk cId="2710573035" sldId="331"/>
        </pc:sldMkLst>
        <pc:spChg chg="mod">
          <ac:chgData name="Marion Wohlwend" userId="f6f0a4b5-a71d-4bff-b350-447b75da7caa" providerId="ADAL" clId="{570FAF69-8BFB-4E71-8634-087D7BC2D8FF}" dt="2023-04-25T09:00:19.075" v="844" actId="20577"/>
          <ac:spMkLst>
            <pc:docMk/>
            <pc:sldMk cId="2710573035" sldId="331"/>
            <ac:spMk id="16" creationId="{8F1A7F46-634B-B448-8120-C51C254909C7}"/>
          </ac:spMkLst>
        </pc:spChg>
        <pc:spChg chg="mod">
          <ac:chgData name="Marion Wohlwend" userId="f6f0a4b5-a71d-4bff-b350-447b75da7caa" providerId="ADAL" clId="{570FAF69-8BFB-4E71-8634-087D7BC2D8FF}" dt="2023-04-25T08:59:46.657" v="798" actId="20577"/>
          <ac:spMkLst>
            <pc:docMk/>
            <pc:sldMk cId="2710573035" sldId="331"/>
            <ac:spMk id="19" creationId="{BDAF1436-74CE-9946-8172-7721DC118CAA}"/>
          </ac:spMkLst>
        </pc:spChg>
        <pc:spChg chg="mod">
          <ac:chgData name="Marion Wohlwend" userId="f6f0a4b5-a71d-4bff-b350-447b75da7caa" providerId="ADAL" clId="{570FAF69-8BFB-4E71-8634-087D7BC2D8FF}" dt="2023-04-25T08:59:41.500" v="795" actId="20577"/>
          <ac:spMkLst>
            <pc:docMk/>
            <pc:sldMk cId="2710573035" sldId="331"/>
            <ac:spMk id="23" creationId="{231A6A1D-4579-5F48-823A-4CED97C40539}"/>
          </ac:spMkLst>
        </pc:spChg>
      </pc:sldChg>
      <pc:sldChg chg="addSp delSp modSp mod">
        <pc:chgData name="Marion Wohlwend" userId="f6f0a4b5-a71d-4bff-b350-447b75da7caa" providerId="ADAL" clId="{570FAF69-8BFB-4E71-8634-087D7BC2D8FF}" dt="2023-04-25T09:21:17.194" v="1065"/>
        <pc:sldMkLst>
          <pc:docMk/>
          <pc:sldMk cId="1578951458" sldId="332"/>
        </pc:sldMkLst>
        <pc:spChg chg="mod">
          <ac:chgData name="Marion Wohlwend" userId="f6f0a4b5-a71d-4bff-b350-447b75da7caa" providerId="ADAL" clId="{570FAF69-8BFB-4E71-8634-087D7BC2D8FF}" dt="2023-04-25T09:00:59.884" v="850" actId="20577"/>
          <ac:spMkLst>
            <pc:docMk/>
            <pc:sldMk cId="1578951458" sldId="332"/>
            <ac:spMk id="10" creationId="{2A1303C9-2B50-4841-814B-65AEA8213ACF}"/>
          </ac:spMkLst>
        </pc:spChg>
        <pc:spChg chg="mod">
          <ac:chgData name="Marion Wohlwend" userId="f6f0a4b5-a71d-4bff-b350-447b75da7caa" providerId="ADAL" clId="{570FAF69-8BFB-4E71-8634-087D7BC2D8FF}" dt="2023-04-25T09:00:55.036" v="846" actId="20577"/>
          <ac:spMkLst>
            <pc:docMk/>
            <pc:sldMk cId="1578951458" sldId="332"/>
            <ac:spMk id="23" creationId="{231A6A1D-4579-5F48-823A-4CED97C40539}"/>
          </ac:spMkLst>
        </pc:spChg>
        <pc:graphicFrameChg chg="add del mod">
          <ac:chgData name="Marion Wohlwend" userId="f6f0a4b5-a71d-4bff-b350-447b75da7caa" providerId="ADAL" clId="{570FAF69-8BFB-4E71-8634-087D7BC2D8FF}" dt="2023-04-25T09:15:52.621" v="1026" actId="478"/>
          <ac:graphicFrameMkLst>
            <pc:docMk/>
            <pc:sldMk cId="1578951458" sldId="332"/>
            <ac:graphicFrameMk id="8" creationId="{0EC38F6C-22FD-FE9C-1531-656EA77455CB}"/>
          </ac:graphicFrameMkLst>
        </pc:graphicFrameChg>
        <pc:graphicFrameChg chg="add mod">
          <ac:chgData name="Marion Wohlwend" userId="f6f0a4b5-a71d-4bff-b350-447b75da7caa" providerId="ADAL" clId="{570FAF69-8BFB-4E71-8634-087D7BC2D8FF}" dt="2023-04-25T09:21:17.194" v="1065"/>
          <ac:graphicFrameMkLst>
            <pc:docMk/>
            <pc:sldMk cId="1578951458" sldId="332"/>
            <ac:graphicFrameMk id="11" creationId="{9EF0F6BE-A5B3-ED69-C85D-F5EE4290983D}"/>
          </ac:graphicFrameMkLst>
        </pc:graphicFrameChg>
        <pc:graphicFrameChg chg="add del mod">
          <ac:chgData name="Marion Wohlwend" userId="f6f0a4b5-a71d-4bff-b350-447b75da7caa" providerId="ADAL" clId="{570FAF69-8BFB-4E71-8634-087D7BC2D8FF}" dt="2023-04-25T09:21:01.288" v="1064" actId="478"/>
          <ac:graphicFrameMkLst>
            <pc:docMk/>
            <pc:sldMk cId="1578951458" sldId="332"/>
            <ac:graphicFrameMk id="12" creationId="{6007254B-011A-B6C8-01FF-525FFC3DAED0}"/>
          </ac:graphicFrameMkLst>
        </pc:graphicFrameChg>
        <pc:picChg chg="add del mod modCrop">
          <ac:chgData name="Marion Wohlwend" userId="f6f0a4b5-a71d-4bff-b350-447b75da7caa" providerId="ADAL" clId="{570FAF69-8BFB-4E71-8634-087D7BC2D8FF}" dt="2023-04-25T09:12:44.885" v="1005" actId="478"/>
          <ac:picMkLst>
            <pc:docMk/>
            <pc:sldMk cId="1578951458" sldId="332"/>
            <ac:picMk id="5" creationId="{CE356D69-64A6-1D16-702C-51C0A9587653}"/>
          </ac:picMkLst>
        </pc:picChg>
        <pc:picChg chg="del">
          <ac:chgData name="Marion Wohlwend" userId="f6f0a4b5-a71d-4bff-b350-447b75da7caa" providerId="ADAL" clId="{570FAF69-8BFB-4E71-8634-087D7BC2D8FF}" dt="2023-04-25T09:02:42.818" v="851" actId="478"/>
          <ac:picMkLst>
            <pc:docMk/>
            <pc:sldMk cId="1578951458" sldId="332"/>
            <ac:picMk id="7" creationId="{4BB5FCB9-276A-B858-BDD7-D154068989AD}"/>
          </ac:picMkLst>
        </pc:picChg>
      </pc:sldChg>
      <pc:sldChg chg="modSp mod">
        <pc:chgData name="Marion Wohlwend" userId="f6f0a4b5-a71d-4bff-b350-447b75da7caa" providerId="ADAL" clId="{570FAF69-8BFB-4E71-8634-087D7BC2D8FF}" dt="2023-04-25T09:04:45.538" v="956" actId="20577"/>
        <pc:sldMkLst>
          <pc:docMk/>
          <pc:sldMk cId="1748436111" sldId="333"/>
        </pc:sldMkLst>
        <pc:spChg chg="mod">
          <ac:chgData name="Marion Wohlwend" userId="f6f0a4b5-a71d-4bff-b350-447b75da7caa" providerId="ADAL" clId="{570FAF69-8BFB-4E71-8634-087D7BC2D8FF}" dt="2023-04-25T09:04:45.538" v="956" actId="20577"/>
          <ac:spMkLst>
            <pc:docMk/>
            <pc:sldMk cId="1748436111" sldId="333"/>
            <ac:spMk id="16" creationId="{8F1A7F46-634B-B448-8120-C51C254909C7}"/>
          </ac:spMkLst>
        </pc:spChg>
        <pc:spChg chg="mod">
          <ac:chgData name="Marion Wohlwend" userId="f6f0a4b5-a71d-4bff-b350-447b75da7caa" providerId="ADAL" clId="{570FAF69-8BFB-4E71-8634-087D7BC2D8FF}" dt="2023-04-25T09:03:50.692" v="870" actId="20577"/>
          <ac:spMkLst>
            <pc:docMk/>
            <pc:sldMk cId="1748436111" sldId="333"/>
            <ac:spMk id="28" creationId="{DECB31FD-AA93-744E-822B-1992941C96B7}"/>
          </ac:spMkLst>
        </pc:spChg>
        <pc:spChg chg="mod">
          <ac:chgData name="Marion Wohlwend" userId="f6f0a4b5-a71d-4bff-b350-447b75da7caa" providerId="ADAL" clId="{570FAF69-8BFB-4E71-8634-087D7BC2D8FF}" dt="2023-04-25T09:03:54.787" v="874" actId="20577"/>
          <ac:spMkLst>
            <pc:docMk/>
            <pc:sldMk cId="1748436111" sldId="333"/>
            <ac:spMk id="30" creationId="{FF94BB8E-C196-7E48-B18C-0FB0F94E9F71}"/>
          </ac:spMkLst>
        </pc:spChg>
        <pc:spChg chg="mod">
          <ac:chgData name="Marion Wohlwend" userId="f6f0a4b5-a71d-4bff-b350-447b75da7caa" providerId="ADAL" clId="{570FAF69-8BFB-4E71-8634-087D7BC2D8FF}" dt="2023-04-25T09:03:58.163" v="876" actId="20577"/>
          <ac:spMkLst>
            <pc:docMk/>
            <pc:sldMk cId="1748436111" sldId="333"/>
            <ac:spMk id="32" creationId="{4249183D-911B-2B44-9665-6C721994C7E5}"/>
          </ac:spMkLst>
        </pc:spChg>
        <pc:spChg chg="mod">
          <ac:chgData name="Marion Wohlwend" userId="f6f0a4b5-a71d-4bff-b350-447b75da7caa" providerId="ADAL" clId="{570FAF69-8BFB-4E71-8634-087D7BC2D8FF}" dt="2023-04-25T09:04:05.572" v="880" actId="20577"/>
          <ac:spMkLst>
            <pc:docMk/>
            <pc:sldMk cId="1748436111" sldId="333"/>
            <ac:spMk id="38" creationId="{84D23D8B-6920-5D41-90C6-B6980B09D16F}"/>
          </ac:spMkLst>
        </pc:spChg>
        <pc:spChg chg="mod">
          <ac:chgData name="Marion Wohlwend" userId="f6f0a4b5-a71d-4bff-b350-447b75da7caa" providerId="ADAL" clId="{570FAF69-8BFB-4E71-8634-087D7BC2D8FF}" dt="2023-04-25T09:04:11.668" v="884" actId="20577"/>
          <ac:spMkLst>
            <pc:docMk/>
            <pc:sldMk cId="1748436111" sldId="333"/>
            <ac:spMk id="39" creationId="{C8BEA8F0-73A5-B349-824D-B419690C29E3}"/>
          </ac:spMkLst>
        </pc:spChg>
      </pc:sldChg>
      <pc:sldChg chg="addSp delSp modSp mod">
        <pc:chgData name="Marion Wohlwend" userId="f6f0a4b5-a71d-4bff-b350-447b75da7caa" providerId="ADAL" clId="{570FAF69-8BFB-4E71-8634-087D7BC2D8FF}" dt="2023-04-25T09:05:44.400" v="966" actId="1076"/>
        <pc:sldMkLst>
          <pc:docMk/>
          <pc:sldMk cId="90832759" sldId="334"/>
        </pc:sldMkLst>
        <pc:picChg chg="add mod modCrop">
          <ac:chgData name="Marion Wohlwend" userId="f6f0a4b5-a71d-4bff-b350-447b75da7caa" providerId="ADAL" clId="{570FAF69-8BFB-4E71-8634-087D7BC2D8FF}" dt="2023-04-25T09:05:44.400" v="966" actId="1076"/>
          <ac:picMkLst>
            <pc:docMk/>
            <pc:sldMk cId="90832759" sldId="334"/>
            <ac:picMk id="4" creationId="{55D4577B-17A5-C0A3-59EB-E9C41CC885A6}"/>
          </ac:picMkLst>
        </pc:picChg>
        <pc:picChg chg="del">
          <ac:chgData name="Marion Wohlwend" userId="f6f0a4b5-a71d-4bff-b350-447b75da7caa" providerId="ADAL" clId="{570FAF69-8BFB-4E71-8634-087D7BC2D8FF}" dt="2023-04-25T09:05:06.388" v="957" actId="478"/>
          <ac:picMkLst>
            <pc:docMk/>
            <pc:sldMk cId="90832759" sldId="334"/>
            <ac:picMk id="5" creationId="{23FDDA4D-886F-4FC2-2CA0-41C2D18CC3B8}"/>
          </ac:picMkLst>
        </pc:picChg>
      </pc:sldChg>
      <pc:sldChg chg="modSp mod">
        <pc:chgData name="Marion Wohlwend" userId="f6f0a4b5-a71d-4bff-b350-447b75da7caa" providerId="ADAL" clId="{570FAF69-8BFB-4E71-8634-087D7BC2D8FF}" dt="2023-04-25T09:06:39.051" v="978" actId="20577"/>
        <pc:sldMkLst>
          <pc:docMk/>
          <pc:sldMk cId="869584757" sldId="335"/>
        </pc:sldMkLst>
        <pc:spChg chg="mod">
          <ac:chgData name="Marion Wohlwend" userId="f6f0a4b5-a71d-4bff-b350-447b75da7caa" providerId="ADAL" clId="{570FAF69-8BFB-4E71-8634-087D7BC2D8FF}" dt="2023-04-25T09:06:26.587" v="970" actId="20577"/>
          <ac:spMkLst>
            <pc:docMk/>
            <pc:sldMk cId="869584757" sldId="335"/>
            <ac:spMk id="17" creationId="{4744BA10-7580-754D-96B8-815DCF7E4C7D}"/>
          </ac:spMkLst>
        </pc:spChg>
        <pc:spChg chg="mod">
          <ac:chgData name="Marion Wohlwend" userId="f6f0a4b5-a71d-4bff-b350-447b75da7caa" providerId="ADAL" clId="{570FAF69-8BFB-4E71-8634-087D7BC2D8FF}" dt="2023-04-25T09:06:21.548" v="968" actId="20577"/>
          <ac:spMkLst>
            <pc:docMk/>
            <pc:sldMk cId="869584757" sldId="335"/>
            <ac:spMk id="20" creationId="{87255EA3-CF0F-2B41-B2F3-27138C3F1933}"/>
          </ac:spMkLst>
        </pc:spChg>
        <pc:spChg chg="mod">
          <ac:chgData name="Marion Wohlwend" userId="f6f0a4b5-a71d-4bff-b350-447b75da7caa" providerId="ADAL" clId="{570FAF69-8BFB-4E71-8634-087D7BC2D8FF}" dt="2023-04-25T09:06:34.566" v="974" actId="20577"/>
          <ac:spMkLst>
            <pc:docMk/>
            <pc:sldMk cId="869584757" sldId="335"/>
            <ac:spMk id="30" creationId="{FF94BB8E-C196-7E48-B18C-0FB0F94E9F71}"/>
          </ac:spMkLst>
        </pc:spChg>
        <pc:spChg chg="mod">
          <ac:chgData name="Marion Wohlwend" userId="f6f0a4b5-a71d-4bff-b350-447b75da7caa" providerId="ADAL" clId="{570FAF69-8BFB-4E71-8634-087D7BC2D8FF}" dt="2023-04-25T09:06:39.051" v="978" actId="20577"/>
          <ac:spMkLst>
            <pc:docMk/>
            <pc:sldMk cId="869584757" sldId="335"/>
            <ac:spMk id="40" creationId="{3FD72F39-AB9B-5345-9B08-EE054A58CDAE}"/>
          </ac:spMkLst>
        </pc:spChg>
      </pc:sldChg>
      <pc:sldChg chg="modSp mod">
        <pc:chgData name="Marion Wohlwend" userId="f6f0a4b5-a71d-4bff-b350-447b75da7caa" providerId="ADAL" clId="{570FAF69-8BFB-4E71-8634-087D7BC2D8FF}" dt="2023-04-25T09:07:19.653" v="982" actId="20577"/>
        <pc:sldMkLst>
          <pc:docMk/>
          <pc:sldMk cId="2949343973" sldId="336"/>
        </pc:sldMkLst>
        <pc:spChg chg="mod">
          <ac:chgData name="Marion Wohlwend" userId="f6f0a4b5-a71d-4bff-b350-447b75da7caa" providerId="ADAL" clId="{570FAF69-8BFB-4E71-8634-087D7BC2D8FF}" dt="2023-04-25T09:07:19.653" v="982" actId="20577"/>
          <ac:spMkLst>
            <pc:docMk/>
            <pc:sldMk cId="2949343973" sldId="336"/>
            <ac:spMk id="17" creationId="{0F57BE5E-E573-0A40-B0B2-A045F852F9C8}"/>
          </ac:spMkLst>
        </pc:spChg>
      </pc:sldChg>
      <pc:sldChg chg="addSp delSp modSp mod">
        <pc:chgData name="Marion Wohlwend" userId="f6f0a4b5-a71d-4bff-b350-447b75da7caa" providerId="ADAL" clId="{570FAF69-8BFB-4E71-8634-087D7BC2D8FF}" dt="2023-04-25T09:10:02.913" v="993" actId="1076"/>
        <pc:sldMkLst>
          <pc:docMk/>
          <pc:sldMk cId="3854408960" sldId="338"/>
        </pc:sldMkLst>
        <pc:picChg chg="add mod modCrop">
          <ac:chgData name="Marion Wohlwend" userId="f6f0a4b5-a71d-4bff-b350-447b75da7caa" providerId="ADAL" clId="{570FAF69-8BFB-4E71-8634-087D7BC2D8FF}" dt="2023-04-25T09:10:02.913" v="993" actId="1076"/>
          <ac:picMkLst>
            <pc:docMk/>
            <pc:sldMk cId="3854408960" sldId="338"/>
            <ac:picMk id="4" creationId="{4321323A-95B3-2D4D-74E2-3B2DB2B62FB2}"/>
          </ac:picMkLst>
        </pc:picChg>
        <pc:picChg chg="del">
          <ac:chgData name="Marion Wohlwend" userId="f6f0a4b5-a71d-4bff-b350-447b75da7caa" providerId="ADAL" clId="{570FAF69-8BFB-4E71-8634-087D7BC2D8FF}" dt="2023-04-25T09:08:59.788" v="983" actId="478"/>
          <ac:picMkLst>
            <pc:docMk/>
            <pc:sldMk cId="3854408960" sldId="338"/>
            <ac:picMk id="5" creationId="{17ED0259-9AE0-1944-9B3F-5F43248BD6B8}"/>
          </ac:picMkLst>
        </pc:picChg>
      </pc:sldChg>
      <pc:sldChg chg="modSp mod">
        <pc:chgData name="Marion Wohlwend" userId="f6f0a4b5-a71d-4bff-b350-447b75da7caa" providerId="ADAL" clId="{570FAF69-8BFB-4E71-8634-087D7BC2D8FF}" dt="2023-04-25T09:10:41.804" v="1001" actId="20577"/>
        <pc:sldMkLst>
          <pc:docMk/>
          <pc:sldMk cId="246331160" sldId="339"/>
        </pc:sldMkLst>
        <pc:spChg chg="mod">
          <ac:chgData name="Marion Wohlwend" userId="f6f0a4b5-a71d-4bff-b350-447b75da7caa" providerId="ADAL" clId="{570FAF69-8BFB-4E71-8634-087D7BC2D8FF}" dt="2023-04-25T09:10:34.452" v="997" actId="20577"/>
          <ac:spMkLst>
            <pc:docMk/>
            <pc:sldMk cId="246331160" sldId="339"/>
            <ac:spMk id="10" creationId="{2A1303C9-2B50-4841-814B-65AEA8213ACF}"/>
          </ac:spMkLst>
        </pc:spChg>
        <pc:spChg chg="mod">
          <ac:chgData name="Marion Wohlwend" userId="f6f0a4b5-a71d-4bff-b350-447b75da7caa" providerId="ADAL" clId="{570FAF69-8BFB-4E71-8634-087D7BC2D8FF}" dt="2023-04-25T09:10:41.804" v="1001" actId="20577"/>
          <ac:spMkLst>
            <pc:docMk/>
            <pc:sldMk cId="246331160" sldId="339"/>
            <ac:spMk id="15" creationId="{CA7A294B-3EB7-8645-8275-D81D826C228F}"/>
          </ac:spMkLst>
        </pc:spChg>
        <pc:spChg chg="mod">
          <ac:chgData name="Marion Wohlwend" userId="f6f0a4b5-a71d-4bff-b350-447b75da7caa" providerId="ADAL" clId="{570FAF69-8BFB-4E71-8634-087D7BC2D8FF}" dt="2023-04-25T09:10:37.964" v="999" actId="20577"/>
          <ac:spMkLst>
            <pc:docMk/>
            <pc:sldMk cId="246331160" sldId="339"/>
            <ac:spMk id="19" creationId="{BDAF1436-74CE-9946-8172-7721DC118CAA}"/>
          </ac:spMkLst>
        </pc:spChg>
      </pc:sldChg>
      <pc:sldChg chg="addSp delSp modSp mod">
        <pc:chgData name="Marion Wohlwend" userId="f6f0a4b5-a71d-4bff-b350-447b75da7caa" providerId="ADAL" clId="{570FAF69-8BFB-4E71-8634-087D7BC2D8FF}" dt="2023-04-25T09:11:17.942" v="1004" actId="167"/>
        <pc:sldMkLst>
          <pc:docMk/>
          <pc:sldMk cId="1747671662" sldId="340"/>
        </pc:sldMkLst>
        <pc:picChg chg="add mod ord">
          <ac:chgData name="Marion Wohlwend" userId="f6f0a4b5-a71d-4bff-b350-447b75da7caa" providerId="ADAL" clId="{570FAF69-8BFB-4E71-8634-087D7BC2D8FF}" dt="2023-04-25T09:11:17.942" v="1004" actId="167"/>
          <ac:picMkLst>
            <pc:docMk/>
            <pc:sldMk cId="1747671662" sldId="340"/>
            <ac:picMk id="2" creationId="{6325A543-8C09-CE1A-1DC6-EE250779D7C3}"/>
          </ac:picMkLst>
        </pc:picChg>
        <pc:picChg chg="del">
          <ac:chgData name="Marion Wohlwend" userId="f6f0a4b5-a71d-4bff-b350-447b75da7caa" providerId="ADAL" clId="{570FAF69-8BFB-4E71-8634-087D7BC2D8FF}" dt="2023-04-25T09:10:58.179" v="1002" actId="478"/>
          <ac:picMkLst>
            <pc:docMk/>
            <pc:sldMk cId="1747671662" sldId="340"/>
            <ac:picMk id="4" creationId="{5C3A3341-85FB-AF42-9AB6-FAE70BEFA5FC}"/>
          </ac:picMkLst>
        </pc:picChg>
      </pc:sldChg>
      <pc:sldChg chg="modSp mod">
        <pc:chgData name="Marion Wohlwend" userId="f6f0a4b5-a71d-4bff-b350-447b75da7caa" providerId="ADAL" clId="{570FAF69-8BFB-4E71-8634-087D7BC2D8FF}" dt="2023-04-25T08:53:51.926" v="492" actId="14100"/>
        <pc:sldMkLst>
          <pc:docMk/>
          <pc:sldMk cId="433365090" sldId="341"/>
        </pc:sldMkLst>
        <pc:spChg chg="mod">
          <ac:chgData name="Marion Wohlwend" userId="f6f0a4b5-a71d-4bff-b350-447b75da7caa" providerId="ADAL" clId="{570FAF69-8BFB-4E71-8634-087D7BC2D8FF}" dt="2023-04-25T08:53:51.926" v="492" actId="14100"/>
          <ac:spMkLst>
            <pc:docMk/>
            <pc:sldMk cId="433365090" sldId="341"/>
            <ac:spMk id="16" creationId="{28CA7873-2789-E548-BB49-7BD8BE81E982}"/>
          </ac:spMkLst>
        </pc:spChg>
      </pc:sldChg>
      <pc:sldChg chg="modSp mod">
        <pc:chgData name="Marion Wohlwend" userId="f6f0a4b5-a71d-4bff-b350-447b75da7caa" providerId="ADAL" clId="{570FAF69-8BFB-4E71-8634-087D7BC2D8FF}" dt="2023-04-25T08:58:32.593" v="793" actId="1076"/>
        <pc:sldMkLst>
          <pc:docMk/>
          <pc:sldMk cId="3550450083" sldId="344"/>
        </pc:sldMkLst>
        <pc:spChg chg="mod">
          <ac:chgData name="Marion Wohlwend" userId="f6f0a4b5-a71d-4bff-b350-447b75da7caa" providerId="ADAL" clId="{570FAF69-8BFB-4E71-8634-087D7BC2D8FF}" dt="2023-04-25T08:58:32.593" v="793" actId="1076"/>
          <ac:spMkLst>
            <pc:docMk/>
            <pc:sldMk cId="3550450083" sldId="344"/>
            <ac:spMk id="13" creationId="{5D59C5B1-3961-B249-8DFA-A7269232343E}"/>
          </ac:spMkLst>
        </pc:spChg>
        <pc:spChg chg="mod">
          <ac:chgData name="Marion Wohlwend" userId="f6f0a4b5-a71d-4bff-b350-447b75da7caa" providerId="ADAL" clId="{570FAF69-8BFB-4E71-8634-087D7BC2D8FF}" dt="2023-04-25T08:58:28.795" v="792" actId="1076"/>
          <ac:spMkLst>
            <pc:docMk/>
            <pc:sldMk cId="3550450083" sldId="344"/>
            <ac:spMk id="16" creationId="{28CA7873-2789-E548-BB49-7BD8BE81E982}"/>
          </ac:spMkLst>
        </pc:spChg>
      </pc:sldChg>
      <pc:sldChg chg="addSp delSp modSp add del mod">
        <pc:chgData name="Marion Wohlwend" userId="f6f0a4b5-a71d-4bff-b350-447b75da7caa" providerId="ADAL" clId="{570FAF69-8BFB-4E71-8634-087D7BC2D8FF}" dt="2023-04-25T08:47:21.921" v="305" actId="47"/>
        <pc:sldMkLst>
          <pc:docMk/>
          <pc:sldMk cId="3619174929" sldId="346"/>
        </pc:sldMkLst>
        <pc:spChg chg="add mod ord">
          <ac:chgData name="Marion Wohlwend" userId="f6f0a4b5-a71d-4bff-b350-447b75da7caa" providerId="ADAL" clId="{570FAF69-8BFB-4E71-8634-087D7BC2D8FF}" dt="2023-04-25T08:41:19.738" v="139" actId="164"/>
          <ac:spMkLst>
            <pc:docMk/>
            <pc:sldMk cId="3619174929" sldId="346"/>
            <ac:spMk id="2" creationId="{73F9DB5F-4AD4-C1E2-DC60-B66C8273EB59}"/>
          </ac:spMkLst>
        </pc:spChg>
        <pc:spChg chg="add del mod">
          <ac:chgData name="Marion Wohlwend" userId="f6f0a4b5-a71d-4bff-b350-447b75da7caa" providerId="ADAL" clId="{570FAF69-8BFB-4E71-8634-087D7BC2D8FF}" dt="2023-04-25T08:41:43.546" v="145"/>
          <ac:spMkLst>
            <pc:docMk/>
            <pc:sldMk cId="3619174929" sldId="346"/>
            <ac:spMk id="5" creationId="{31227861-E4AF-2F8C-F915-769161363072}"/>
          </ac:spMkLst>
        </pc:spChg>
        <pc:spChg chg="add del mod">
          <ac:chgData name="Marion Wohlwend" userId="f6f0a4b5-a71d-4bff-b350-447b75da7caa" providerId="ADAL" clId="{570FAF69-8BFB-4E71-8634-087D7BC2D8FF}" dt="2023-04-25T08:41:43.546" v="145"/>
          <ac:spMkLst>
            <pc:docMk/>
            <pc:sldMk cId="3619174929" sldId="346"/>
            <ac:spMk id="7" creationId="{DC9C9916-CE25-97FF-5DC8-F7BE6C737B75}"/>
          </ac:spMkLst>
        </pc:spChg>
        <pc:spChg chg="mod">
          <ac:chgData name="Marion Wohlwend" userId="f6f0a4b5-a71d-4bff-b350-447b75da7caa" providerId="ADAL" clId="{570FAF69-8BFB-4E71-8634-087D7BC2D8FF}" dt="2023-04-25T08:41:19.738" v="139" actId="164"/>
          <ac:spMkLst>
            <pc:docMk/>
            <pc:sldMk cId="3619174929" sldId="346"/>
            <ac:spMk id="9" creationId="{DE151A91-B80F-F24C-8B07-235ADB483247}"/>
          </ac:spMkLst>
        </pc:spChg>
        <pc:spChg chg="del">
          <ac:chgData name="Marion Wohlwend" userId="f6f0a4b5-a71d-4bff-b350-447b75da7caa" providerId="ADAL" clId="{570FAF69-8BFB-4E71-8634-087D7BC2D8FF}" dt="2023-04-25T08:36:08.427" v="102" actId="478"/>
          <ac:spMkLst>
            <pc:docMk/>
            <pc:sldMk cId="3619174929" sldId="346"/>
            <ac:spMk id="21" creationId="{CEB786FF-7FC1-6F4A-B34A-7096F226A0E6}"/>
          </ac:spMkLst>
        </pc:spChg>
        <pc:spChg chg="del">
          <ac:chgData name="Marion Wohlwend" userId="f6f0a4b5-a71d-4bff-b350-447b75da7caa" providerId="ADAL" clId="{570FAF69-8BFB-4E71-8634-087D7BC2D8FF}" dt="2023-04-25T08:36:10.179" v="103" actId="478"/>
          <ac:spMkLst>
            <pc:docMk/>
            <pc:sldMk cId="3619174929" sldId="346"/>
            <ac:spMk id="22" creationId="{4BB98733-B61D-2E4F-BD50-B5878A072292}"/>
          </ac:spMkLst>
        </pc:spChg>
        <pc:spChg chg="del">
          <ac:chgData name="Marion Wohlwend" userId="f6f0a4b5-a71d-4bff-b350-447b75da7caa" providerId="ADAL" clId="{570FAF69-8BFB-4E71-8634-087D7BC2D8FF}" dt="2023-04-25T08:36:19.116" v="109" actId="478"/>
          <ac:spMkLst>
            <pc:docMk/>
            <pc:sldMk cId="3619174929" sldId="346"/>
            <ac:spMk id="23" creationId="{667B1EDC-BD0C-2C40-9F3B-94AD5FDB519D}"/>
          </ac:spMkLst>
        </pc:spChg>
        <pc:spChg chg="del">
          <ac:chgData name="Marion Wohlwend" userId="f6f0a4b5-a71d-4bff-b350-447b75da7caa" providerId="ADAL" clId="{570FAF69-8BFB-4E71-8634-087D7BC2D8FF}" dt="2023-04-25T08:36:20.395" v="110" actId="478"/>
          <ac:spMkLst>
            <pc:docMk/>
            <pc:sldMk cId="3619174929" sldId="346"/>
            <ac:spMk id="24" creationId="{9F006CF9-E38F-EA4F-B282-86578DD0D3D1}"/>
          </ac:spMkLst>
        </pc:spChg>
        <pc:spChg chg="del">
          <ac:chgData name="Marion Wohlwend" userId="f6f0a4b5-a71d-4bff-b350-447b75da7caa" providerId="ADAL" clId="{570FAF69-8BFB-4E71-8634-087D7BC2D8FF}" dt="2023-04-25T08:36:00.017" v="96" actId="478"/>
          <ac:spMkLst>
            <pc:docMk/>
            <pc:sldMk cId="3619174929" sldId="346"/>
            <ac:spMk id="31" creationId="{F2614D6C-E605-9444-8886-1CEE6884ACC4}"/>
          </ac:spMkLst>
        </pc:spChg>
        <pc:spChg chg="del">
          <ac:chgData name="Marion Wohlwend" userId="f6f0a4b5-a71d-4bff-b350-447b75da7caa" providerId="ADAL" clId="{570FAF69-8BFB-4E71-8634-087D7BC2D8FF}" dt="2023-04-25T08:36:03.149" v="98" actId="478"/>
          <ac:spMkLst>
            <pc:docMk/>
            <pc:sldMk cId="3619174929" sldId="346"/>
            <ac:spMk id="34" creationId="{DA23E75D-D0EA-4441-916A-93299E8DC627}"/>
          </ac:spMkLst>
        </pc:spChg>
        <pc:spChg chg="del">
          <ac:chgData name="Marion Wohlwend" userId="f6f0a4b5-a71d-4bff-b350-447b75da7caa" providerId="ADAL" clId="{570FAF69-8BFB-4E71-8634-087D7BC2D8FF}" dt="2023-04-25T08:36:06.628" v="101" actId="478"/>
          <ac:spMkLst>
            <pc:docMk/>
            <pc:sldMk cId="3619174929" sldId="346"/>
            <ac:spMk id="35" creationId="{28E596B8-02D4-2E4E-A0E2-F5566050577E}"/>
          </ac:spMkLst>
        </pc:spChg>
        <pc:spChg chg="del">
          <ac:chgData name="Marion Wohlwend" userId="f6f0a4b5-a71d-4bff-b350-447b75da7caa" providerId="ADAL" clId="{570FAF69-8BFB-4E71-8634-087D7BC2D8FF}" dt="2023-04-25T08:36:14.466" v="106" actId="478"/>
          <ac:spMkLst>
            <pc:docMk/>
            <pc:sldMk cId="3619174929" sldId="346"/>
            <ac:spMk id="38" creationId="{FF5AF43E-2ACC-0C42-B8EF-7DDB5066A708}"/>
          </ac:spMkLst>
        </pc:spChg>
        <pc:spChg chg="del">
          <ac:chgData name="Marion Wohlwend" userId="f6f0a4b5-a71d-4bff-b350-447b75da7caa" providerId="ADAL" clId="{570FAF69-8BFB-4E71-8634-087D7BC2D8FF}" dt="2023-04-25T08:36:13.091" v="105" actId="478"/>
          <ac:spMkLst>
            <pc:docMk/>
            <pc:sldMk cId="3619174929" sldId="346"/>
            <ac:spMk id="39" creationId="{5907ECB0-1137-2344-918B-41502E91AFD6}"/>
          </ac:spMkLst>
        </pc:spChg>
        <pc:spChg chg="del">
          <ac:chgData name="Marion Wohlwend" userId="f6f0a4b5-a71d-4bff-b350-447b75da7caa" providerId="ADAL" clId="{570FAF69-8BFB-4E71-8634-087D7BC2D8FF}" dt="2023-04-25T08:36:17.633" v="108" actId="478"/>
          <ac:spMkLst>
            <pc:docMk/>
            <pc:sldMk cId="3619174929" sldId="346"/>
            <ac:spMk id="40" creationId="{21E54E6B-AE3B-7141-9A71-F4A67C0EDAD0}"/>
          </ac:spMkLst>
        </pc:spChg>
        <pc:spChg chg="del">
          <ac:chgData name="Marion Wohlwend" userId="f6f0a4b5-a71d-4bff-b350-447b75da7caa" providerId="ADAL" clId="{570FAF69-8BFB-4E71-8634-087D7BC2D8FF}" dt="2023-04-25T08:36:15.860" v="107" actId="478"/>
          <ac:spMkLst>
            <pc:docMk/>
            <pc:sldMk cId="3619174929" sldId="346"/>
            <ac:spMk id="41" creationId="{37764A27-A6B8-AF4B-BA88-F42672E16EEA}"/>
          </ac:spMkLst>
        </pc:spChg>
        <pc:spChg chg="del">
          <ac:chgData name="Marion Wohlwend" userId="f6f0a4b5-a71d-4bff-b350-447b75da7caa" providerId="ADAL" clId="{570FAF69-8BFB-4E71-8634-087D7BC2D8FF}" dt="2023-04-25T08:36:01.880" v="97" actId="478"/>
          <ac:spMkLst>
            <pc:docMk/>
            <pc:sldMk cId="3619174929" sldId="346"/>
            <ac:spMk id="43" creationId="{AEF4D61D-D30B-9240-B231-5EBC2CB8FB40}"/>
          </ac:spMkLst>
        </pc:spChg>
        <pc:spChg chg="del mod">
          <ac:chgData name="Marion Wohlwend" userId="f6f0a4b5-a71d-4bff-b350-447b75da7caa" providerId="ADAL" clId="{570FAF69-8BFB-4E71-8634-087D7BC2D8FF}" dt="2023-04-25T08:36:05.075" v="100" actId="478"/>
          <ac:spMkLst>
            <pc:docMk/>
            <pc:sldMk cId="3619174929" sldId="346"/>
            <ac:spMk id="44" creationId="{6AC31CC5-3A37-FC49-9F39-B985F85AEE11}"/>
          </ac:spMkLst>
        </pc:spChg>
        <pc:spChg chg="del">
          <ac:chgData name="Marion Wohlwend" userId="f6f0a4b5-a71d-4bff-b350-447b75da7caa" providerId="ADAL" clId="{570FAF69-8BFB-4E71-8634-087D7BC2D8FF}" dt="2023-04-25T08:36:11.507" v="104" actId="478"/>
          <ac:spMkLst>
            <pc:docMk/>
            <pc:sldMk cId="3619174929" sldId="346"/>
            <ac:spMk id="47" creationId="{13FF2480-274E-EF43-B246-38FA7E4F6CFF}"/>
          </ac:spMkLst>
        </pc:spChg>
        <pc:spChg chg="del">
          <ac:chgData name="Marion Wohlwend" userId="f6f0a4b5-a71d-4bff-b350-447b75da7caa" providerId="ADAL" clId="{570FAF69-8BFB-4E71-8634-087D7BC2D8FF}" dt="2023-04-25T08:36:28.462" v="115" actId="478"/>
          <ac:spMkLst>
            <pc:docMk/>
            <pc:sldMk cId="3619174929" sldId="346"/>
            <ac:spMk id="55" creationId="{7227184C-A333-E94E-99EB-F3E0FBE53ACD}"/>
          </ac:spMkLst>
        </pc:spChg>
        <pc:spChg chg="del">
          <ac:chgData name="Marion Wohlwend" userId="f6f0a4b5-a71d-4bff-b350-447b75da7caa" providerId="ADAL" clId="{570FAF69-8BFB-4E71-8634-087D7BC2D8FF}" dt="2023-04-25T08:36:26.962" v="114" actId="478"/>
          <ac:spMkLst>
            <pc:docMk/>
            <pc:sldMk cId="3619174929" sldId="346"/>
            <ac:spMk id="56" creationId="{26CD5D39-22AB-054E-9B51-FF1550FADB6D}"/>
          </ac:spMkLst>
        </pc:spChg>
        <pc:spChg chg="del">
          <ac:chgData name="Marion Wohlwend" userId="f6f0a4b5-a71d-4bff-b350-447b75da7caa" providerId="ADAL" clId="{570FAF69-8BFB-4E71-8634-087D7BC2D8FF}" dt="2023-04-25T08:36:25.627" v="113" actId="478"/>
          <ac:spMkLst>
            <pc:docMk/>
            <pc:sldMk cId="3619174929" sldId="346"/>
            <ac:spMk id="57" creationId="{E4A2ABDA-111E-104A-9F68-8E81E981721F}"/>
          </ac:spMkLst>
        </pc:spChg>
        <pc:spChg chg="del">
          <ac:chgData name="Marion Wohlwend" userId="f6f0a4b5-a71d-4bff-b350-447b75da7caa" providerId="ADAL" clId="{570FAF69-8BFB-4E71-8634-087D7BC2D8FF}" dt="2023-04-25T08:36:29.883" v="116" actId="478"/>
          <ac:spMkLst>
            <pc:docMk/>
            <pc:sldMk cId="3619174929" sldId="346"/>
            <ac:spMk id="58" creationId="{A28B5EDC-AC51-8C42-9446-B32C609ABE5F}"/>
          </ac:spMkLst>
        </pc:spChg>
        <pc:grpChg chg="add mod">
          <ac:chgData name="Marion Wohlwend" userId="f6f0a4b5-a71d-4bff-b350-447b75da7caa" providerId="ADAL" clId="{570FAF69-8BFB-4E71-8634-087D7BC2D8FF}" dt="2023-04-25T08:41:19.738" v="139" actId="164"/>
          <ac:grpSpMkLst>
            <pc:docMk/>
            <pc:sldMk cId="3619174929" sldId="346"/>
            <ac:grpSpMk id="4" creationId="{9B5CFEE2-F8D5-37C8-7BBC-DA0C3632F614}"/>
          </ac:grpSpMkLst>
        </pc:grpChg>
        <pc:picChg chg="add del mod ord">
          <ac:chgData name="Marion Wohlwend" userId="f6f0a4b5-a71d-4bff-b350-447b75da7caa" providerId="ADAL" clId="{570FAF69-8BFB-4E71-8634-087D7BC2D8FF}" dt="2023-04-25T08:39:09.510" v="130" actId="167"/>
          <ac:picMkLst>
            <pc:docMk/>
            <pc:sldMk cId="3619174929" sldId="346"/>
            <ac:picMk id="6" creationId="{13413F3D-3534-DE40-B11D-5F41E33217AA}"/>
          </ac:picMkLst>
        </pc:picChg>
      </pc:sldChg>
    </pc:docChg>
  </pc:docChgLst>
  <pc:docChgLst>
    <pc:chgData name="Marion Wohlwend" userId="f6f0a4b5-a71d-4bff-b350-447b75da7caa" providerId="ADAL" clId="{D9115E8F-7252-401F-8373-BC03A9ABA241}"/>
    <pc:docChg chg="undo custSel addSld modSld">
      <pc:chgData name="Marion Wohlwend" userId="f6f0a4b5-a71d-4bff-b350-447b75da7caa" providerId="ADAL" clId="{D9115E8F-7252-401F-8373-BC03A9ABA241}" dt="2023-06-06T06:23:16.256" v="1822" actId="1076"/>
      <pc:docMkLst>
        <pc:docMk/>
      </pc:docMkLst>
      <pc:sldChg chg="modSp mod">
        <pc:chgData name="Marion Wohlwend" userId="f6f0a4b5-a71d-4bff-b350-447b75da7caa" providerId="ADAL" clId="{D9115E8F-7252-401F-8373-BC03A9ABA241}" dt="2023-05-23T08:31:40.305" v="3" actId="20577"/>
        <pc:sldMkLst>
          <pc:docMk/>
          <pc:sldMk cId="4293554281" sldId="326"/>
        </pc:sldMkLst>
        <pc:spChg chg="mod">
          <ac:chgData name="Marion Wohlwend" userId="f6f0a4b5-a71d-4bff-b350-447b75da7caa" providerId="ADAL" clId="{D9115E8F-7252-401F-8373-BC03A9ABA241}" dt="2023-05-23T08:31:40.305" v="3" actId="20577"/>
          <ac:spMkLst>
            <pc:docMk/>
            <pc:sldMk cId="4293554281" sldId="326"/>
            <ac:spMk id="27" creationId="{7D1BA31F-94DD-764B-B106-4579BDDB42DC}"/>
          </ac:spMkLst>
        </pc:spChg>
      </pc:sldChg>
      <pc:sldChg chg="addSp delSp modSp mod">
        <pc:chgData name="Marion Wohlwend" userId="f6f0a4b5-a71d-4bff-b350-447b75da7caa" providerId="ADAL" clId="{D9115E8F-7252-401F-8373-BC03A9ABA241}" dt="2023-06-06T06:23:16.256" v="1822" actId="1076"/>
        <pc:sldMkLst>
          <pc:docMk/>
          <pc:sldMk cId="1093849132" sldId="330"/>
        </pc:sldMkLst>
        <pc:spChg chg="add del mod">
          <ac:chgData name="Marion Wohlwend" userId="f6f0a4b5-a71d-4bff-b350-447b75da7caa" providerId="ADAL" clId="{D9115E8F-7252-401F-8373-BC03A9ABA241}" dt="2023-05-30T07:20:05.104" v="112" actId="1076"/>
          <ac:spMkLst>
            <pc:docMk/>
            <pc:sldMk cId="1093849132" sldId="330"/>
            <ac:spMk id="18" creationId="{13FBF199-2B34-7641-BBEA-0783E76B6569}"/>
          </ac:spMkLst>
        </pc:spChg>
        <pc:graphicFrameChg chg="add del mod">
          <ac:chgData name="Marion Wohlwend" userId="f6f0a4b5-a71d-4bff-b350-447b75da7caa" providerId="ADAL" clId="{D9115E8F-7252-401F-8373-BC03A9ABA241}" dt="2023-05-30T07:19:02.243" v="100" actId="478"/>
          <ac:graphicFrameMkLst>
            <pc:docMk/>
            <pc:sldMk cId="1093849132" sldId="330"/>
            <ac:graphicFrameMk id="12" creationId="{E06FAD8F-8016-D56C-09EC-B85CEF6D2B79}"/>
          </ac:graphicFrameMkLst>
        </pc:graphicFrameChg>
        <pc:picChg chg="mod">
          <ac:chgData name="Marion Wohlwend" userId="f6f0a4b5-a71d-4bff-b350-447b75da7caa" providerId="ADAL" clId="{D9115E8F-7252-401F-8373-BC03A9ABA241}" dt="2023-06-06T06:22:29.405" v="1814" actId="1076"/>
          <ac:picMkLst>
            <pc:docMk/>
            <pc:sldMk cId="1093849132" sldId="330"/>
            <ac:picMk id="3" creationId="{2BAB7FE8-2083-AE41-A104-05BC45C64782}"/>
          </ac:picMkLst>
        </pc:picChg>
        <pc:picChg chg="mod">
          <ac:chgData name="Marion Wohlwend" userId="f6f0a4b5-a71d-4bff-b350-447b75da7caa" providerId="ADAL" clId="{D9115E8F-7252-401F-8373-BC03A9ABA241}" dt="2023-06-06T06:22:52.378" v="1816" actId="1076"/>
          <ac:picMkLst>
            <pc:docMk/>
            <pc:sldMk cId="1093849132" sldId="330"/>
            <ac:picMk id="4" creationId="{AB0EF075-B203-6FE7-1219-71C3AB4E1065}"/>
          </ac:picMkLst>
        </pc:picChg>
        <pc:picChg chg="mod">
          <ac:chgData name="Marion Wohlwend" userId="f6f0a4b5-a71d-4bff-b350-447b75da7caa" providerId="ADAL" clId="{D9115E8F-7252-401F-8373-BC03A9ABA241}" dt="2023-06-06T06:22:19.022" v="1811" actId="1076"/>
          <ac:picMkLst>
            <pc:docMk/>
            <pc:sldMk cId="1093849132" sldId="330"/>
            <ac:picMk id="5" creationId="{233AD72C-2448-BF46-B4E0-F4969B872715}"/>
          </ac:picMkLst>
        </pc:picChg>
        <pc:picChg chg="add del mod">
          <ac:chgData name="Marion Wohlwend" userId="f6f0a4b5-a71d-4bff-b350-447b75da7caa" providerId="ADAL" clId="{D9115E8F-7252-401F-8373-BC03A9ABA241}" dt="2023-05-30T07:15:41.550" v="93" actId="478"/>
          <ac:picMkLst>
            <pc:docMk/>
            <pc:sldMk cId="1093849132" sldId="330"/>
            <ac:picMk id="6" creationId="{9DC67C1D-3ECE-D926-EC63-80ACD6F4BCAF}"/>
          </ac:picMkLst>
        </pc:picChg>
        <pc:picChg chg="add mod">
          <ac:chgData name="Marion Wohlwend" userId="f6f0a4b5-a71d-4bff-b350-447b75da7caa" providerId="ADAL" clId="{D9115E8F-7252-401F-8373-BC03A9ABA241}" dt="2023-06-06T06:23:12.171" v="1821" actId="1076"/>
          <ac:picMkLst>
            <pc:docMk/>
            <pc:sldMk cId="1093849132" sldId="330"/>
            <ac:picMk id="6" creationId="{C5826CA0-5B2A-3311-B80B-1A0084C42C8F}"/>
          </ac:picMkLst>
        </pc:picChg>
        <pc:picChg chg="mod">
          <ac:chgData name="Marion Wohlwend" userId="f6f0a4b5-a71d-4bff-b350-447b75da7caa" providerId="ADAL" clId="{D9115E8F-7252-401F-8373-BC03A9ABA241}" dt="2023-06-06T06:22:22.475" v="1812" actId="1076"/>
          <ac:picMkLst>
            <pc:docMk/>
            <pc:sldMk cId="1093849132" sldId="330"/>
            <ac:picMk id="7" creationId="{0899AC1F-9CBA-6B43-A8AC-6A0C6F1B3F61}"/>
          </ac:picMkLst>
        </pc:picChg>
        <pc:picChg chg="add del mod">
          <ac:chgData name="Marion Wohlwend" userId="f6f0a4b5-a71d-4bff-b350-447b75da7caa" providerId="ADAL" clId="{D9115E8F-7252-401F-8373-BC03A9ABA241}" dt="2023-06-06T06:21:04.833" v="1789" actId="478"/>
          <ac:picMkLst>
            <pc:docMk/>
            <pc:sldMk cId="1093849132" sldId="330"/>
            <ac:picMk id="9" creationId="{E482FB84-29D9-4EB8-EA99-C9EC681E9702}"/>
          </ac:picMkLst>
        </pc:picChg>
        <pc:picChg chg="add del mod">
          <ac:chgData name="Marion Wohlwend" userId="f6f0a4b5-a71d-4bff-b350-447b75da7caa" providerId="ADAL" clId="{D9115E8F-7252-401F-8373-BC03A9ABA241}" dt="2023-05-30T07:16:51.631" v="98" actId="478"/>
          <ac:picMkLst>
            <pc:docMk/>
            <pc:sldMk cId="1093849132" sldId="330"/>
            <ac:picMk id="9" creationId="{E540CB7D-79AD-3E13-CA7C-64E4C6FD4C6E}"/>
          </ac:picMkLst>
        </pc:picChg>
        <pc:picChg chg="mod">
          <ac:chgData name="Marion Wohlwend" userId="f6f0a4b5-a71d-4bff-b350-447b75da7caa" providerId="ADAL" clId="{D9115E8F-7252-401F-8373-BC03A9ABA241}" dt="2023-06-06T06:22:25.935" v="1813" actId="1076"/>
          <ac:picMkLst>
            <pc:docMk/>
            <pc:sldMk cId="1093849132" sldId="330"/>
            <ac:picMk id="11" creationId="{F363BB1A-A40F-1746-92F5-C47C85F319B3}"/>
          </ac:picMkLst>
        </pc:picChg>
        <pc:picChg chg="mod">
          <ac:chgData name="Marion Wohlwend" userId="f6f0a4b5-a71d-4bff-b350-447b75da7caa" providerId="ADAL" clId="{D9115E8F-7252-401F-8373-BC03A9ABA241}" dt="2023-06-06T06:23:01.040" v="1818" actId="1076"/>
          <ac:picMkLst>
            <pc:docMk/>
            <pc:sldMk cId="1093849132" sldId="330"/>
            <ac:picMk id="13" creationId="{68380B24-99E9-B24E-BA8D-1874B2C3FBDE}"/>
          </ac:picMkLst>
        </pc:picChg>
        <pc:picChg chg="add mod">
          <ac:chgData name="Marion Wohlwend" userId="f6f0a4b5-a71d-4bff-b350-447b75da7caa" providerId="ADAL" clId="{D9115E8F-7252-401F-8373-BC03A9ABA241}" dt="2023-06-06T06:23:16.256" v="1822" actId="1076"/>
          <ac:picMkLst>
            <pc:docMk/>
            <pc:sldMk cId="1093849132" sldId="330"/>
            <ac:picMk id="14" creationId="{E4123D99-0B17-7B18-72DF-6AA58B271C97}"/>
          </ac:picMkLst>
        </pc:picChg>
        <pc:picChg chg="mod">
          <ac:chgData name="Marion Wohlwend" userId="f6f0a4b5-a71d-4bff-b350-447b75da7caa" providerId="ADAL" clId="{D9115E8F-7252-401F-8373-BC03A9ABA241}" dt="2023-06-06T06:22:49.399" v="1815" actId="1076"/>
          <ac:picMkLst>
            <pc:docMk/>
            <pc:sldMk cId="1093849132" sldId="330"/>
            <ac:picMk id="15" creationId="{75C863C4-09C8-3841-B602-4C2E3C9F5FCB}"/>
          </ac:picMkLst>
        </pc:picChg>
        <pc:picChg chg="add del mod">
          <ac:chgData name="Marion Wohlwend" userId="f6f0a4b5-a71d-4bff-b350-447b75da7caa" providerId="ADAL" clId="{D9115E8F-7252-401F-8373-BC03A9ABA241}" dt="2023-05-30T07:29:15.431" v="122" actId="478"/>
          <ac:picMkLst>
            <pc:docMk/>
            <pc:sldMk cId="1093849132" sldId="330"/>
            <ac:picMk id="16" creationId="{ED25FE77-A4C6-E6D3-22ED-46D90B7955CE}"/>
          </ac:picMkLst>
        </pc:picChg>
        <pc:picChg chg="mod">
          <ac:chgData name="Marion Wohlwend" userId="f6f0a4b5-a71d-4bff-b350-447b75da7caa" providerId="ADAL" clId="{D9115E8F-7252-401F-8373-BC03A9ABA241}" dt="2023-06-06T06:23:09.375" v="1820" actId="1076"/>
          <ac:picMkLst>
            <pc:docMk/>
            <pc:sldMk cId="1093849132" sldId="330"/>
            <ac:picMk id="19" creationId="{C4D69993-587B-4741-940C-3AE816C595D0}"/>
          </ac:picMkLst>
        </pc:picChg>
        <pc:picChg chg="add del mod">
          <ac:chgData name="Marion Wohlwend" userId="f6f0a4b5-a71d-4bff-b350-447b75da7caa" providerId="ADAL" clId="{D9115E8F-7252-401F-8373-BC03A9ABA241}" dt="2023-05-30T07:24:01.374" v="121" actId="478"/>
          <ac:picMkLst>
            <pc:docMk/>
            <pc:sldMk cId="1093849132" sldId="330"/>
            <ac:picMk id="20" creationId="{988A05AD-2780-C85C-258C-18C62926B172}"/>
          </ac:picMkLst>
        </pc:picChg>
        <pc:picChg chg="mod">
          <ac:chgData name="Marion Wohlwend" userId="f6f0a4b5-a71d-4bff-b350-447b75da7caa" providerId="ADAL" clId="{D9115E8F-7252-401F-8373-BC03A9ABA241}" dt="2023-06-06T06:22:58.219" v="1817" actId="1076"/>
          <ac:picMkLst>
            <pc:docMk/>
            <pc:sldMk cId="1093849132" sldId="330"/>
            <ac:picMk id="21" creationId="{6949CE99-6329-864C-A3F9-79B7B37A484F}"/>
          </ac:picMkLst>
        </pc:picChg>
        <pc:picChg chg="mod">
          <ac:chgData name="Marion Wohlwend" userId="f6f0a4b5-a71d-4bff-b350-447b75da7caa" providerId="ADAL" clId="{D9115E8F-7252-401F-8373-BC03A9ABA241}" dt="2023-06-06T06:23:07.148" v="1819" actId="1076"/>
          <ac:picMkLst>
            <pc:docMk/>
            <pc:sldMk cId="1093849132" sldId="330"/>
            <ac:picMk id="23" creationId="{FAC9CEF4-0D3E-4741-8752-211811A78ADA}"/>
          </ac:picMkLst>
        </pc:picChg>
      </pc:sldChg>
      <pc:sldChg chg="modSp mod">
        <pc:chgData name="Marion Wohlwend" userId="f6f0a4b5-a71d-4bff-b350-447b75da7caa" providerId="ADAL" clId="{D9115E8F-7252-401F-8373-BC03A9ABA241}" dt="2023-05-30T11:42:45.960" v="1630" actId="14100"/>
        <pc:sldMkLst>
          <pc:docMk/>
          <pc:sldMk cId="2949343973" sldId="336"/>
        </pc:sldMkLst>
        <pc:spChg chg="mod">
          <ac:chgData name="Marion Wohlwend" userId="f6f0a4b5-a71d-4bff-b350-447b75da7caa" providerId="ADAL" clId="{D9115E8F-7252-401F-8373-BC03A9ABA241}" dt="2023-05-30T11:42:45.960" v="1630" actId="14100"/>
          <ac:spMkLst>
            <pc:docMk/>
            <pc:sldMk cId="2949343973" sldId="336"/>
            <ac:spMk id="17" creationId="{0F57BE5E-E573-0A40-B0B2-A045F852F9C8}"/>
          </ac:spMkLst>
        </pc:spChg>
      </pc:sldChg>
      <pc:sldChg chg="addSp delSp modSp mod">
        <pc:chgData name="Marion Wohlwend" userId="f6f0a4b5-a71d-4bff-b350-447b75da7caa" providerId="ADAL" clId="{D9115E8F-7252-401F-8373-BC03A9ABA241}" dt="2023-05-30T07:06:18.373" v="87" actId="1076"/>
        <pc:sldMkLst>
          <pc:docMk/>
          <pc:sldMk cId="709916003" sldId="345"/>
        </pc:sldMkLst>
        <pc:spChg chg="add mod">
          <ac:chgData name="Marion Wohlwend" userId="f6f0a4b5-a71d-4bff-b350-447b75da7caa" providerId="ADAL" clId="{D9115E8F-7252-401F-8373-BC03A9ABA241}" dt="2023-05-30T07:06:18.373" v="87" actId="1076"/>
          <ac:spMkLst>
            <pc:docMk/>
            <pc:sldMk cId="709916003" sldId="345"/>
            <ac:spMk id="2" creationId="{D0954425-05AF-6CAB-77D7-24ACE9B47E21}"/>
          </ac:spMkLst>
        </pc:spChg>
        <pc:spChg chg="add del mod">
          <ac:chgData name="Marion Wohlwend" userId="f6f0a4b5-a71d-4bff-b350-447b75da7caa" providerId="ADAL" clId="{D9115E8F-7252-401F-8373-BC03A9ABA241}" dt="2023-05-30T07:02:28.585" v="28" actId="478"/>
          <ac:spMkLst>
            <pc:docMk/>
            <pc:sldMk cId="709916003" sldId="345"/>
            <ac:spMk id="7" creationId="{6AEAD8A9-D3CB-B6E3-A46D-9D3D7D5D8650}"/>
          </ac:spMkLst>
        </pc:spChg>
        <pc:spChg chg="add mod">
          <ac:chgData name="Marion Wohlwend" userId="f6f0a4b5-a71d-4bff-b350-447b75da7caa" providerId="ADAL" clId="{D9115E8F-7252-401F-8373-BC03A9ABA241}" dt="2023-05-30T07:04:45.686" v="78" actId="1076"/>
          <ac:spMkLst>
            <pc:docMk/>
            <pc:sldMk cId="709916003" sldId="345"/>
            <ac:spMk id="8" creationId="{D7247186-4DFD-F76D-594E-434732BC4CBB}"/>
          </ac:spMkLst>
        </pc:spChg>
        <pc:spChg chg="mod">
          <ac:chgData name="Marion Wohlwend" userId="f6f0a4b5-a71d-4bff-b350-447b75da7caa" providerId="ADAL" clId="{D9115E8F-7252-401F-8373-BC03A9ABA241}" dt="2023-05-30T06:59:39.294" v="15" actId="20577"/>
          <ac:spMkLst>
            <pc:docMk/>
            <pc:sldMk cId="709916003" sldId="345"/>
            <ac:spMk id="48" creationId="{B3ECA6BF-2EFC-C046-90A4-373A7F9A59C6}"/>
          </ac:spMkLst>
        </pc:spChg>
        <pc:picChg chg="mod">
          <ac:chgData name="Marion Wohlwend" userId="f6f0a4b5-a71d-4bff-b350-447b75da7caa" providerId="ADAL" clId="{D9115E8F-7252-401F-8373-BC03A9ABA241}" dt="2023-05-30T06:59:59.116" v="19" actId="1076"/>
          <ac:picMkLst>
            <pc:docMk/>
            <pc:sldMk cId="709916003" sldId="345"/>
            <ac:picMk id="4" creationId="{4C39C8E1-84CE-79F5-600C-EEDB4D3C0DB0}"/>
          </ac:picMkLst>
        </pc:picChg>
        <pc:picChg chg="add mod">
          <ac:chgData name="Marion Wohlwend" userId="f6f0a4b5-a71d-4bff-b350-447b75da7caa" providerId="ADAL" clId="{D9115E8F-7252-401F-8373-BC03A9ABA241}" dt="2023-05-30T07:03:53.792" v="75" actId="1076"/>
          <ac:picMkLst>
            <pc:docMk/>
            <pc:sldMk cId="709916003" sldId="345"/>
            <ac:picMk id="11" creationId="{AB657BEA-0EE1-4BC5-45C2-1DEC3FFFE7DA}"/>
          </ac:picMkLst>
        </pc:picChg>
        <pc:picChg chg="add del mod">
          <ac:chgData name="Marion Wohlwend" userId="f6f0a4b5-a71d-4bff-b350-447b75da7caa" providerId="ADAL" clId="{D9115E8F-7252-401F-8373-BC03A9ABA241}" dt="2023-05-30T07:00:02.702" v="20" actId="478"/>
          <ac:picMkLst>
            <pc:docMk/>
            <pc:sldMk cId="709916003" sldId="345"/>
            <ac:picMk id="42" creationId="{A9EE05F0-6D20-8F4A-AE58-FC89A868970E}"/>
          </ac:picMkLst>
        </pc:picChg>
      </pc:sldChg>
      <pc:sldChg chg="addSp delSp modSp add mod">
        <pc:chgData name="Marion Wohlwend" userId="f6f0a4b5-a71d-4bff-b350-447b75da7caa" providerId="ADAL" clId="{D9115E8F-7252-401F-8373-BC03A9ABA241}" dt="2023-05-30T11:43:15.493" v="1688" actId="14100"/>
        <pc:sldMkLst>
          <pc:docMk/>
          <pc:sldMk cId="4108952638" sldId="346"/>
        </pc:sldMkLst>
        <pc:spChg chg="mod">
          <ac:chgData name="Marion Wohlwend" userId="f6f0a4b5-a71d-4bff-b350-447b75da7caa" providerId="ADAL" clId="{D9115E8F-7252-401F-8373-BC03A9ABA241}" dt="2023-05-30T07:44:26.879" v="175" actId="20577"/>
          <ac:spMkLst>
            <pc:docMk/>
            <pc:sldMk cId="4108952638" sldId="346"/>
            <ac:spMk id="3" creationId="{C2F035E4-74C7-634B-BE29-9FBFEA2C3F66}"/>
          </ac:spMkLst>
        </pc:spChg>
        <pc:spChg chg="add del">
          <ac:chgData name="Marion Wohlwend" userId="f6f0a4b5-a71d-4bff-b350-447b75da7caa" providerId="ADAL" clId="{D9115E8F-7252-401F-8373-BC03A9ABA241}" dt="2023-05-30T07:47:02.596" v="555" actId="478"/>
          <ac:spMkLst>
            <pc:docMk/>
            <pc:sldMk cId="4108952638" sldId="346"/>
            <ac:spMk id="9" creationId="{DE151A91-B80F-F24C-8B07-235ADB483247}"/>
          </ac:spMkLst>
        </pc:spChg>
        <pc:spChg chg="del">
          <ac:chgData name="Marion Wohlwend" userId="f6f0a4b5-a71d-4bff-b350-447b75da7caa" providerId="ADAL" clId="{D9115E8F-7252-401F-8373-BC03A9ABA241}" dt="2023-05-30T07:46:56.654" v="551" actId="478"/>
          <ac:spMkLst>
            <pc:docMk/>
            <pc:sldMk cId="4108952638" sldId="346"/>
            <ac:spMk id="10" creationId="{2A1303C9-2B50-4841-814B-65AEA8213ACF}"/>
          </ac:spMkLst>
        </pc:spChg>
        <pc:spChg chg="mod">
          <ac:chgData name="Marion Wohlwend" userId="f6f0a4b5-a71d-4bff-b350-447b75da7caa" providerId="ADAL" clId="{D9115E8F-7252-401F-8373-BC03A9ABA241}" dt="2023-05-30T07:46:22.662" v="547" actId="20577"/>
          <ac:spMkLst>
            <pc:docMk/>
            <pc:sldMk cId="4108952638" sldId="346"/>
            <ac:spMk id="13" creationId="{D319B913-4BE3-8E47-8A6E-B4D71B3902FC}"/>
          </ac:spMkLst>
        </pc:spChg>
        <pc:spChg chg="del mod">
          <ac:chgData name="Marion Wohlwend" userId="f6f0a4b5-a71d-4bff-b350-447b75da7caa" providerId="ADAL" clId="{D9115E8F-7252-401F-8373-BC03A9ABA241}" dt="2023-05-30T07:47:04.790" v="556" actId="478"/>
          <ac:spMkLst>
            <pc:docMk/>
            <pc:sldMk cId="4108952638" sldId="346"/>
            <ac:spMk id="15" creationId="{CA7A294B-3EB7-8645-8275-D81D826C228F}"/>
          </ac:spMkLst>
        </pc:spChg>
        <pc:spChg chg="mod">
          <ac:chgData name="Marion Wohlwend" userId="f6f0a4b5-a71d-4bff-b350-447b75da7caa" providerId="ADAL" clId="{D9115E8F-7252-401F-8373-BC03A9ABA241}" dt="2023-05-30T07:45:49.500" v="493" actId="20577"/>
          <ac:spMkLst>
            <pc:docMk/>
            <pc:sldMk cId="4108952638" sldId="346"/>
            <ac:spMk id="16" creationId="{8F1A7F46-634B-B448-8120-C51C254909C7}"/>
          </ac:spMkLst>
        </pc:spChg>
        <pc:spChg chg="del">
          <ac:chgData name="Marion Wohlwend" userId="f6f0a4b5-a71d-4bff-b350-447b75da7caa" providerId="ADAL" clId="{D9115E8F-7252-401F-8373-BC03A9ABA241}" dt="2023-05-30T07:46:58.397" v="552" actId="478"/>
          <ac:spMkLst>
            <pc:docMk/>
            <pc:sldMk cId="4108952638" sldId="346"/>
            <ac:spMk id="19" creationId="{BDAF1436-74CE-9946-8172-7721DC118CAA}"/>
          </ac:spMkLst>
        </pc:spChg>
        <pc:spChg chg="del mod">
          <ac:chgData name="Marion Wohlwend" userId="f6f0a4b5-a71d-4bff-b350-447b75da7caa" providerId="ADAL" clId="{D9115E8F-7252-401F-8373-BC03A9ABA241}" dt="2023-05-30T07:46:54.350" v="550" actId="478"/>
          <ac:spMkLst>
            <pc:docMk/>
            <pc:sldMk cId="4108952638" sldId="346"/>
            <ac:spMk id="23" creationId="{231A6A1D-4579-5F48-823A-4CED97C40539}"/>
          </ac:spMkLst>
        </pc:spChg>
        <pc:spChg chg="add mod">
          <ac:chgData name="Marion Wohlwend" userId="f6f0a4b5-a71d-4bff-b350-447b75da7caa" providerId="ADAL" clId="{D9115E8F-7252-401F-8373-BC03A9ABA241}" dt="2023-05-30T11:43:15.493" v="1688" actId="14100"/>
          <ac:spMkLst>
            <pc:docMk/>
            <pc:sldMk cId="4108952638" sldId="346"/>
            <ac:spMk id="24" creationId="{AE26D9BB-D90D-376D-2327-EA3DE22B6EAC}"/>
          </ac:spMkLst>
        </pc:spChg>
        <pc:picChg chg="del">
          <ac:chgData name="Marion Wohlwend" userId="f6f0a4b5-a71d-4bff-b350-447b75da7caa" providerId="ADAL" clId="{D9115E8F-7252-401F-8373-BC03A9ABA241}" dt="2023-05-30T07:49:40.277" v="561" actId="478"/>
          <ac:picMkLst>
            <pc:docMk/>
            <pc:sldMk cId="4108952638" sldId="346"/>
            <ac:picMk id="4" creationId="{3F559322-3D82-554D-AA84-90AB3D699538}"/>
          </ac:picMkLst>
        </pc:picChg>
        <pc:picChg chg="add mod">
          <ac:chgData name="Marion Wohlwend" userId="f6f0a4b5-a71d-4bff-b350-447b75da7caa" providerId="ADAL" clId="{D9115E8F-7252-401F-8373-BC03A9ABA241}" dt="2023-05-30T11:42:37.290" v="1628" actId="1076"/>
          <ac:picMkLst>
            <pc:docMk/>
            <pc:sldMk cId="4108952638" sldId="346"/>
            <ac:picMk id="4" creationId="{4660B897-BE50-63E3-AD48-8AAAE3F32F88}"/>
          </ac:picMkLst>
        </pc:picChg>
        <pc:picChg chg="add del mod modCrop">
          <ac:chgData name="Marion Wohlwend" userId="f6f0a4b5-a71d-4bff-b350-447b75da7caa" providerId="ADAL" clId="{D9115E8F-7252-401F-8373-BC03A9ABA241}" dt="2023-05-30T07:52:54.782" v="568" actId="478"/>
          <ac:picMkLst>
            <pc:docMk/>
            <pc:sldMk cId="4108952638" sldId="346"/>
            <ac:picMk id="5" creationId="{D4E43CB5-813A-4913-9AFC-EA8CBB39ECC6}"/>
          </ac:picMkLst>
        </pc:picChg>
        <pc:picChg chg="del">
          <ac:chgData name="Marion Wohlwend" userId="f6f0a4b5-a71d-4bff-b350-447b75da7caa" providerId="ADAL" clId="{D9115E8F-7252-401F-8373-BC03A9ABA241}" dt="2023-05-30T07:46:50.349" v="548" actId="478"/>
          <ac:picMkLst>
            <pc:docMk/>
            <pc:sldMk cId="4108952638" sldId="346"/>
            <ac:picMk id="6" creationId="{0711B33E-C9F1-504F-8036-60196411B7FE}"/>
          </ac:picMkLst>
        </pc:picChg>
        <pc:picChg chg="del">
          <ac:chgData name="Marion Wohlwend" userId="f6f0a4b5-a71d-4bff-b350-447b75da7caa" providerId="ADAL" clId="{D9115E8F-7252-401F-8373-BC03A9ABA241}" dt="2023-05-30T07:47:06.157" v="557" actId="478"/>
          <ac:picMkLst>
            <pc:docMk/>
            <pc:sldMk cId="4108952638" sldId="346"/>
            <ac:picMk id="7" creationId="{30074716-084E-3B46-A03F-125D0055F3A9}"/>
          </ac:picMkLst>
        </pc:picChg>
        <pc:picChg chg="add del mod">
          <ac:chgData name="Marion Wohlwend" userId="f6f0a4b5-a71d-4bff-b350-447b75da7caa" providerId="ADAL" clId="{D9115E8F-7252-401F-8373-BC03A9ABA241}" dt="2023-05-30T07:53:13.998" v="573" actId="478"/>
          <ac:picMkLst>
            <pc:docMk/>
            <pc:sldMk cId="4108952638" sldId="346"/>
            <ac:picMk id="11" creationId="{AAE1836C-C882-C362-4E74-77FBF48BF331}"/>
          </ac:picMkLst>
        </pc:picChg>
        <pc:picChg chg="add del mod">
          <ac:chgData name="Marion Wohlwend" userId="f6f0a4b5-a71d-4bff-b350-447b75da7caa" providerId="ADAL" clId="{D9115E8F-7252-401F-8373-BC03A9ABA241}" dt="2023-05-30T07:53:41.709" v="577" actId="478"/>
          <ac:picMkLst>
            <pc:docMk/>
            <pc:sldMk cId="4108952638" sldId="346"/>
            <ac:picMk id="17" creationId="{8F422ED3-1CA8-4464-9E77-7FC915344945}"/>
          </ac:picMkLst>
        </pc:picChg>
        <pc:picChg chg="mod">
          <ac:chgData name="Marion Wohlwend" userId="f6f0a4b5-a71d-4bff-b350-447b75da7caa" providerId="ADAL" clId="{D9115E8F-7252-401F-8373-BC03A9ABA241}" dt="2023-05-30T07:55:21.876" v="651" actId="1035"/>
          <ac:picMkLst>
            <pc:docMk/>
            <pc:sldMk cId="4108952638" sldId="346"/>
            <ac:picMk id="18" creationId="{ED040DBA-73DE-4E4F-86BD-38EF3DABA433}"/>
          </ac:picMkLst>
        </pc:picChg>
        <pc:picChg chg="add del mod modCrop">
          <ac:chgData name="Marion Wohlwend" userId="f6f0a4b5-a71d-4bff-b350-447b75da7caa" providerId="ADAL" clId="{D9115E8F-7252-401F-8373-BC03A9ABA241}" dt="2023-05-30T11:42:34.784" v="1627" actId="478"/>
          <ac:picMkLst>
            <pc:docMk/>
            <pc:sldMk cId="4108952638" sldId="346"/>
            <ac:picMk id="21" creationId="{AFF41588-D7F5-FE70-0077-D600636443BD}"/>
          </ac:picMkLst>
        </pc:picChg>
        <pc:cxnChg chg="mod">
          <ac:chgData name="Marion Wohlwend" userId="f6f0a4b5-a71d-4bff-b350-447b75da7caa" providerId="ADAL" clId="{D9115E8F-7252-401F-8373-BC03A9ABA241}" dt="2023-05-30T07:46:08.179" v="496" actId="1076"/>
          <ac:cxnSpMkLst>
            <pc:docMk/>
            <pc:sldMk cId="4108952638" sldId="346"/>
            <ac:cxnSpMk id="14" creationId="{799B771C-1EAC-CC40-8E10-BF4E6F4F9B62}"/>
          </ac:cxnSpMkLst>
        </pc:cxnChg>
      </pc:sldChg>
      <pc:sldChg chg="addSp delSp modSp add mod">
        <pc:chgData name="Marion Wohlwend" userId="f6f0a4b5-a71d-4bff-b350-447b75da7caa" providerId="ADAL" clId="{D9115E8F-7252-401F-8373-BC03A9ABA241}" dt="2023-05-30T11:45:04.710" v="1779" actId="1076"/>
        <pc:sldMkLst>
          <pc:docMk/>
          <pc:sldMk cId="2470534090" sldId="347"/>
        </pc:sldMkLst>
        <pc:spChg chg="mod">
          <ac:chgData name="Marion Wohlwend" userId="f6f0a4b5-a71d-4bff-b350-447b75da7caa" providerId="ADAL" clId="{D9115E8F-7252-401F-8373-BC03A9ABA241}" dt="2023-05-30T07:55:55.414" v="737" actId="20577"/>
          <ac:spMkLst>
            <pc:docMk/>
            <pc:sldMk cId="2470534090" sldId="347"/>
            <ac:spMk id="3" creationId="{C2F035E4-74C7-634B-BE29-9FBFEA2C3F66}"/>
          </ac:spMkLst>
        </pc:spChg>
        <pc:spChg chg="add mod">
          <ac:chgData name="Marion Wohlwend" userId="f6f0a4b5-a71d-4bff-b350-447b75da7caa" providerId="ADAL" clId="{D9115E8F-7252-401F-8373-BC03A9ABA241}" dt="2023-05-30T11:45:04.710" v="1779" actId="1076"/>
          <ac:spMkLst>
            <pc:docMk/>
            <pc:sldMk cId="2470534090" sldId="347"/>
            <ac:spMk id="8" creationId="{16C4B202-6763-C9C3-AFC6-DFF400E7604C}"/>
          </ac:spMkLst>
        </pc:spChg>
        <pc:spChg chg="del mod">
          <ac:chgData name="Marion Wohlwend" userId="f6f0a4b5-a71d-4bff-b350-447b75da7caa" providerId="ADAL" clId="{D9115E8F-7252-401F-8373-BC03A9ABA241}" dt="2023-05-30T08:01:49.493" v="1477" actId="478"/>
          <ac:spMkLst>
            <pc:docMk/>
            <pc:sldMk cId="2470534090" sldId="347"/>
            <ac:spMk id="10" creationId="{2A1303C9-2B50-4841-814B-65AEA8213ACF}"/>
          </ac:spMkLst>
        </pc:spChg>
        <pc:spChg chg="mod">
          <ac:chgData name="Marion Wohlwend" userId="f6f0a4b5-a71d-4bff-b350-447b75da7caa" providerId="ADAL" clId="{D9115E8F-7252-401F-8373-BC03A9ABA241}" dt="2023-05-30T08:06:24.427" v="1615" actId="1076"/>
          <ac:spMkLst>
            <pc:docMk/>
            <pc:sldMk cId="2470534090" sldId="347"/>
            <ac:spMk id="13" creationId="{D319B913-4BE3-8E47-8A6E-B4D71B3902FC}"/>
          </ac:spMkLst>
        </pc:spChg>
        <pc:spChg chg="mod">
          <ac:chgData name="Marion Wohlwend" userId="f6f0a4b5-a71d-4bff-b350-447b75da7caa" providerId="ADAL" clId="{D9115E8F-7252-401F-8373-BC03A9ABA241}" dt="2023-05-30T11:44:11.671" v="1729" actId="20577"/>
          <ac:spMkLst>
            <pc:docMk/>
            <pc:sldMk cId="2470534090" sldId="347"/>
            <ac:spMk id="15" creationId="{CA7A294B-3EB7-8645-8275-D81D826C228F}"/>
          </ac:spMkLst>
        </pc:spChg>
        <pc:spChg chg="mod">
          <ac:chgData name="Marion Wohlwend" userId="f6f0a4b5-a71d-4bff-b350-447b75da7caa" providerId="ADAL" clId="{D9115E8F-7252-401F-8373-BC03A9ABA241}" dt="2023-05-30T07:59:29.154" v="1462" actId="1076"/>
          <ac:spMkLst>
            <pc:docMk/>
            <pc:sldMk cId="2470534090" sldId="347"/>
            <ac:spMk id="16" creationId="{8F1A7F46-634B-B448-8120-C51C254909C7}"/>
          </ac:spMkLst>
        </pc:spChg>
        <pc:spChg chg="del">
          <ac:chgData name="Marion Wohlwend" userId="f6f0a4b5-a71d-4bff-b350-447b75da7caa" providerId="ADAL" clId="{D9115E8F-7252-401F-8373-BC03A9ABA241}" dt="2023-05-30T08:01:53.511" v="1480" actId="478"/>
          <ac:spMkLst>
            <pc:docMk/>
            <pc:sldMk cId="2470534090" sldId="347"/>
            <ac:spMk id="19" creationId="{BDAF1436-74CE-9946-8172-7721DC118CAA}"/>
          </ac:spMkLst>
        </pc:spChg>
        <pc:spChg chg="del mod">
          <ac:chgData name="Marion Wohlwend" userId="f6f0a4b5-a71d-4bff-b350-447b75da7caa" providerId="ADAL" clId="{D9115E8F-7252-401F-8373-BC03A9ABA241}" dt="2023-05-30T08:01:51.856" v="1479" actId="478"/>
          <ac:spMkLst>
            <pc:docMk/>
            <pc:sldMk cId="2470534090" sldId="347"/>
            <ac:spMk id="23" creationId="{231A6A1D-4579-5F48-823A-4CED97C40539}"/>
          </ac:spMkLst>
        </pc:spChg>
        <pc:picChg chg="del">
          <ac:chgData name="Marion Wohlwend" userId="f6f0a4b5-a71d-4bff-b350-447b75da7caa" providerId="ADAL" clId="{D9115E8F-7252-401F-8373-BC03A9ABA241}" dt="2023-05-30T08:00:37.676" v="1463" actId="478"/>
          <ac:picMkLst>
            <pc:docMk/>
            <pc:sldMk cId="2470534090" sldId="347"/>
            <ac:picMk id="4" creationId="{3F559322-3D82-554D-AA84-90AB3D699538}"/>
          </ac:picMkLst>
        </pc:picChg>
        <pc:picChg chg="add mod">
          <ac:chgData name="Marion Wohlwend" userId="f6f0a4b5-a71d-4bff-b350-447b75da7caa" providerId="ADAL" clId="{D9115E8F-7252-401F-8373-BC03A9ABA241}" dt="2023-05-30T11:43:41.068" v="1697" actId="1076"/>
          <ac:picMkLst>
            <pc:docMk/>
            <pc:sldMk cId="2470534090" sldId="347"/>
            <ac:picMk id="4" creationId="{F2F3DC9F-5FD2-BC04-8882-F84729DD97D4}"/>
          </ac:picMkLst>
        </pc:picChg>
        <pc:picChg chg="add del mod modCrop">
          <ac:chgData name="Marion Wohlwend" userId="f6f0a4b5-a71d-4bff-b350-447b75da7caa" providerId="ADAL" clId="{D9115E8F-7252-401F-8373-BC03A9ABA241}" dt="2023-05-30T11:43:39.454" v="1696" actId="478"/>
          <ac:picMkLst>
            <pc:docMk/>
            <pc:sldMk cId="2470534090" sldId="347"/>
            <ac:picMk id="5" creationId="{A177EE1D-B646-8FA0-3520-DC20435922FF}"/>
          </ac:picMkLst>
        </pc:picChg>
        <pc:picChg chg="del">
          <ac:chgData name="Marion Wohlwend" userId="f6f0a4b5-a71d-4bff-b350-447b75da7caa" providerId="ADAL" clId="{D9115E8F-7252-401F-8373-BC03A9ABA241}" dt="2023-05-30T08:00:46.982" v="1469" actId="478"/>
          <ac:picMkLst>
            <pc:docMk/>
            <pc:sldMk cId="2470534090" sldId="347"/>
            <ac:picMk id="6" creationId="{0711B33E-C9F1-504F-8036-60196411B7FE}"/>
          </ac:picMkLst>
        </pc:picChg>
        <pc:picChg chg="del">
          <ac:chgData name="Marion Wohlwend" userId="f6f0a4b5-a71d-4bff-b350-447b75da7caa" providerId="ADAL" clId="{D9115E8F-7252-401F-8373-BC03A9ABA241}" dt="2023-05-30T08:00:40.548" v="1467" actId="478"/>
          <ac:picMkLst>
            <pc:docMk/>
            <pc:sldMk cId="2470534090" sldId="347"/>
            <ac:picMk id="7" creationId="{30074716-084E-3B46-A03F-125D0055F3A9}"/>
          </ac:picMkLst>
        </pc:picChg>
        <pc:picChg chg="add mod">
          <ac:chgData name="Marion Wohlwend" userId="f6f0a4b5-a71d-4bff-b350-447b75da7caa" providerId="ADAL" clId="{D9115E8F-7252-401F-8373-BC03A9ABA241}" dt="2023-05-30T11:44:28.228" v="1736" actId="1076"/>
          <ac:picMkLst>
            <pc:docMk/>
            <pc:sldMk cId="2470534090" sldId="347"/>
            <ac:picMk id="7" creationId="{FA8799EC-3075-CB5D-0237-5A4B0231128E}"/>
          </ac:picMkLst>
        </pc:picChg>
        <pc:picChg chg="mod">
          <ac:chgData name="Marion Wohlwend" userId="f6f0a4b5-a71d-4bff-b350-447b75da7caa" providerId="ADAL" clId="{D9115E8F-7252-401F-8373-BC03A9ABA241}" dt="2023-05-30T08:06:28.243" v="1616" actId="1076"/>
          <ac:picMkLst>
            <pc:docMk/>
            <pc:sldMk cId="2470534090" sldId="347"/>
            <ac:picMk id="18" creationId="{ED040DBA-73DE-4E4F-86BD-38EF3DABA433}"/>
          </ac:picMkLst>
        </pc:picChg>
        <pc:cxnChg chg="mod">
          <ac:chgData name="Marion Wohlwend" userId="f6f0a4b5-a71d-4bff-b350-447b75da7caa" providerId="ADAL" clId="{D9115E8F-7252-401F-8373-BC03A9ABA241}" dt="2023-05-30T08:06:17.924" v="1614" actId="1076"/>
          <ac:cxnSpMkLst>
            <pc:docMk/>
            <pc:sldMk cId="2470534090" sldId="347"/>
            <ac:cxnSpMk id="14" creationId="{799B771C-1EAC-CC40-8E10-BF4E6F4F9B62}"/>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257308014082362E-2"/>
          <c:y val="1.7627605886860246E-2"/>
          <c:w val="0.94141833289113086"/>
          <c:h val="0.83190213226940046"/>
        </c:manualLayout>
      </c:layout>
      <c:barChart>
        <c:barDir val="col"/>
        <c:grouping val="clustered"/>
        <c:varyColors val="0"/>
        <c:ser>
          <c:idx val="0"/>
          <c:order val="0"/>
          <c:tx>
            <c:strRef>
              <c:f>Tabelle1!$B$1</c:f>
              <c:strCache>
                <c:ptCount val="1"/>
                <c:pt idx="0">
                  <c:v>AuM, FL</c:v>
                </c:pt>
              </c:strCache>
            </c:strRef>
          </c:tx>
          <c:spPr>
            <a:solidFill>
              <a:srgbClr val="48908F"/>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Tabelle1!$A$2:$A$16</c:f>
              <c:numCache>
                <c:formatCode>General</c:formatCode>
                <c:ptCount val="5"/>
                <c:pt idx="0">
                  <c:v>2018</c:v>
                </c:pt>
                <c:pt idx="1">
                  <c:v>2019</c:v>
                </c:pt>
                <c:pt idx="2">
                  <c:v>2020</c:v>
                </c:pt>
                <c:pt idx="3">
                  <c:v>2021</c:v>
                </c:pt>
                <c:pt idx="4">
                  <c:v>2022</c:v>
                </c:pt>
              </c:numCache>
              <c:extLst/>
            </c:numRef>
          </c:cat>
          <c:val>
            <c:numRef>
              <c:f>Tabelle1!$B$2:$B$16</c:f>
              <c:numCache>
                <c:formatCode>General</c:formatCode>
                <c:ptCount val="5"/>
                <c:pt idx="0">
                  <c:v>159.1</c:v>
                </c:pt>
                <c:pt idx="1">
                  <c:v>174.2</c:v>
                </c:pt>
                <c:pt idx="2">
                  <c:v>179.2</c:v>
                </c:pt>
                <c:pt idx="3">
                  <c:v>200.6</c:v>
                </c:pt>
                <c:pt idx="4">
                  <c:v>187.2</c:v>
                </c:pt>
              </c:numCache>
              <c:extLst/>
            </c:numRef>
          </c:val>
          <c:extLst>
            <c:ext xmlns:c16="http://schemas.microsoft.com/office/drawing/2014/chart" uri="{C3380CC4-5D6E-409C-BE32-E72D297353CC}">
              <c16:uniqueId val="{00000000-529E-4137-9731-2A3F7C0D45B3}"/>
            </c:ext>
          </c:extLst>
        </c:ser>
        <c:ser>
          <c:idx val="1"/>
          <c:order val="1"/>
          <c:tx>
            <c:strRef>
              <c:f>Tabelle1!$C$1</c:f>
              <c:strCache>
                <c:ptCount val="1"/>
                <c:pt idx="0">
                  <c:v>AuM, worldwide</c:v>
                </c:pt>
              </c:strCache>
            </c:strRef>
          </c:tx>
          <c:spPr>
            <a:solidFill>
              <a:srgbClr val="CCCCCC"/>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Tabelle1!$A$2:$A$16</c:f>
              <c:numCache>
                <c:formatCode>General</c:formatCode>
                <c:ptCount val="5"/>
                <c:pt idx="0">
                  <c:v>2018</c:v>
                </c:pt>
                <c:pt idx="1">
                  <c:v>2019</c:v>
                </c:pt>
                <c:pt idx="2">
                  <c:v>2020</c:v>
                </c:pt>
                <c:pt idx="3">
                  <c:v>2021</c:v>
                </c:pt>
                <c:pt idx="4">
                  <c:v>2022</c:v>
                </c:pt>
              </c:numCache>
              <c:extLst/>
            </c:numRef>
          </c:cat>
          <c:val>
            <c:numRef>
              <c:f>Tabelle1!$C$2:$C$16</c:f>
              <c:numCache>
                <c:formatCode>General</c:formatCode>
                <c:ptCount val="5"/>
                <c:pt idx="0">
                  <c:v>305.2</c:v>
                </c:pt>
                <c:pt idx="1">
                  <c:v>349.8</c:v>
                </c:pt>
                <c:pt idx="2">
                  <c:v>365.4</c:v>
                </c:pt>
                <c:pt idx="3">
                  <c:v>424.4</c:v>
                </c:pt>
                <c:pt idx="4">
                  <c:v>411.4</c:v>
                </c:pt>
              </c:numCache>
              <c:extLst/>
            </c:numRef>
          </c:val>
          <c:extLst>
            <c:ext xmlns:c16="http://schemas.microsoft.com/office/drawing/2014/chart" uri="{C3380CC4-5D6E-409C-BE32-E72D297353CC}">
              <c16:uniqueId val="{00000001-529E-4137-9731-2A3F7C0D45B3}"/>
            </c:ext>
          </c:extLst>
        </c:ser>
        <c:dLbls>
          <c:showLegendKey val="0"/>
          <c:showVal val="0"/>
          <c:showCatName val="0"/>
          <c:showSerName val="0"/>
          <c:showPercent val="0"/>
          <c:showBubbleSize val="0"/>
        </c:dLbls>
        <c:gapWidth val="82"/>
        <c:overlap val="-27"/>
        <c:axId val="1606243040"/>
        <c:axId val="1606245120"/>
      </c:barChart>
      <c:catAx>
        <c:axId val="160624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25278"/>
                </a:solidFill>
                <a:latin typeface="+mn-lt"/>
                <a:ea typeface="+mn-ea"/>
                <a:cs typeface="+mn-cs"/>
              </a:defRPr>
            </a:pPr>
            <a:endParaRPr lang="de-DE"/>
          </a:p>
        </c:txPr>
        <c:crossAx val="1606245120"/>
        <c:crosses val="autoZero"/>
        <c:auto val="1"/>
        <c:lblAlgn val="ctr"/>
        <c:lblOffset val="100"/>
        <c:noMultiLvlLbl val="0"/>
      </c:catAx>
      <c:valAx>
        <c:axId val="1606245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25278"/>
                </a:solidFill>
                <a:latin typeface="+mn-lt"/>
                <a:ea typeface="+mn-ea"/>
                <a:cs typeface="+mn-cs"/>
              </a:defRPr>
            </a:pPr>
            <a:endParaRPr lang="de-DE"/>
          </a:p>
        </c:txPr>
        <c:crossAx val="1606243040"/>
        <c:crosses val="autoZero"/>
        <c:crossBetween val="between"/>
      </c:valAx>
      <c:spPr>
        <a:noFill/>
        <a:ln>
          <a:noFill/>
        </a:ln>
        <a:effectLst/>
      </c:spPr>
    </c:plotArea>
    <c:legend>
      <c:legendPos val="b"/>
      <c:layout>
        <c:manualLayout>
          <c:xMode val="edge"/>
          <c:yMode val="edge"/>
          <c:x val="0.21931719541712372"/>
          <c:y val="0.91034360946557769"/>
          <c:w val="0.55506051780634158"/>
          <c:h val="8.965639053442235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1A722EE-0751-9244-BBFA-0639F2691B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4" name="Fußzeilenplatzhalter 3">
            <a:extLst>
              <a:ext uri="{FF2B5EF4-FFF2-40B4-BE49-F238E27FC236}">
                <a16:creationId xmlns:a16="http://schemas.microsoft.com/office/drawing/2014/main" id="{BAEF9635-4C71-6C4A-85BF-6C0C688DD6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81C5D992-14DE-E547-9143-F96659D52D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3056A3-3B3A-F545-BFB2-CF9A43302386}" type="slidenum">
              <a:rPr lang="de-DE" smtClean="0"/>
              <a:t>‹Nr.›</a:t>
            </a:fld>
            <a:endParaRPr lang="de-DE"/>
          </a:p>
        </p:txBody>
      </p:sp>
    </p:spTree>
    <p:extLst>
      <p:ext uri="{BB962C8B-B14F-4D97-AF65-F5344CB8AC3E}">
        <p14:creationId xmlns:p14="http://schemas.microsoft.com/office/powerpoint/2010/main" val="448440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7B476E-8E26-B447-ACEB-BB10C5D28257}" type="datetimeFigureOut">
              <a:rPr lang="de-DE" smtClean="0"/>
              <a:t>06.06.2023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FA59A-C167-9440-A307-B2F48D127F3F}" type="slidenum">
              <a:rPr lang="de-DE" smtClean="0"/>
              <a:t>‹Nr.›</a:t>
            </a:fld>
            <a:endParaRPr lang="de-DE"/>
          </a:p>
        </p:txBody>
      </p:sp>
    </p:spTree>
    <p:extLst>
      <p:ext uri="{BB962C8B-B14F-4D97-AF65-F5344CB8AC3E}">
        <p14:creationId xmlns:p14="http://schemas.microsoft.com/office/powerpoint/2010/main" val="3009451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1</a:t>
            </a:fld>
            <a:endParaRPr lang="de-DE"/>
          </a:p>
        </p:txBody>
      </p:sp>
    </p:spTree>
    <p:extLst>
      <p:ext uri="{BB962C8B-B14F-4D97-AF65-F5344CB8AC3E}">
        <p14:creationId xmlns:p14="http://schemas.microsoft.com/office/powerpoint/2010/main" val="4014717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11</a:t>
            </a:fld>
            <a:endParaRPr lang="de-DE"/>
          </a:p>
        </p:txBody>
      </p:sp>
    </p:spTree>
    <p:extLst>
      <p:ext uri="{BB962C8B-B14F-4D97-AF65-F5344CB8AC3E}">
        <p14:creationId xmlns:p14="http://schemas.microsoft.com/office/powerpoint/2010/main" val="2637649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12</a:t>
            </a:fld>
            <a:endParaRPr lang="de-DE"/>
          </a:p>
        </p:txBody>
      </p:sp>
    </p:spTree>
    <p:extLst>
      <p:ext uri="{BB962C8B-B14F-4D97-AF65-F5344CB8AC3E}">
        <p14:creationId xmlns:p14="http://schemas.microsoft.com/office/powerpoint/2010/main" val="32955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13</a:t>
            </a:fld>
            <a:endParaRPr lang="de-DE"/>
          </a:p>
        </p:txBody>
      </p:sp>
    </p:spTree>
    <p:extLst>
      <p:ext uri="{BB962C8B-B14F-4D97-AF65-F5344CB8AC3E}">
        <p14:creationId xmlns:p14="http://schemas.microsoft.com/office/powerpoint/2010/main" val="1842580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14</a:t>
            </a:fld>
            <a:endParaRPr lang="de-DE"/>
          </a:p>
        </p:txBody>
      </p:sp>
    </p:spTree>
    <p:extLst>
      <p:ext uri="{BB962C8B-B14F-4D97-AF65-F5344CB8AC3E}">
        <p14:creationId xmlns:p14="http://schemas.microsoft.com/office/powerpoint/2010/main" val="2016183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15</a:t>
            </a:fld>
            <a:endParaRPr lang="de-DE"/>
          </a:p>
        </p:txBody>
      </p:sp>
    </p:spTree>
    <p:extLst>
      <p:ext uri="{BB962C8B-B14F-4D97-AF65-F5344CB8AC3E}">
        <p14:creationId xmlns:p14="http://schemas.microsoft.com/office/powerpoint/2010/main" val="2633543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16</a:t>
            </a:fld>
            <a:endParaRPr lang="de-DE"/>
          </a:p>
        </p:txBody>
      </p:sp>
    </p:spTree>
    <p:extLst>
      <p:ext uri="{BB962C8B-B14F-4D97-AF65-F5344CB8AC3E}">
        <p14:creationId xmlns:p14="http://schemas.microsoft.com/office/powerpoint/2010/main" val="1123823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17</a:t>
            </a:fld>
            <a:endParaRPr lang="de-DE"/>
          </a:p>
        </p:txBody>
      </p:sp>
    </p:spTree>
    <p:extLst>
      <p:ext uri="{BB962C8B-B14F-4D97-AF65-F5344CB8AC3E}">
        <p14:creationId xmlns:p14="http://schemas.microsoft.com/office/powerpoint/2010/main" val="826075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18</a:t>
            </a:fld>
            <a:endParaRPr lang="de-DE"/>
          </a:p>
        </p:txBody>
      </p:sp>
    </p:spTree>
    <p:extLst>
      <p:ext uri="{BB962C8B-B14F-4D97-AF65-F5344CB8AC3E}">
        <p14:creationId xmlns:p14="http://schemas.microsoft.com/office/powerpoint/2010/main" val="2521614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19</a:t>
            </a:fld>
            <a:endParaRPr lang="de-DE"/>
          </a:p>
        </p:txBody>
      </p:sp>
    </p:spTree>
    <p:extLst>
      <p:ext uri="{BB962C8B-B14F-4D97-AF65-F5344CB8AC3E}">
        <p14:creationId xmlns:p14="http://schemas.microsoft.com/office/powerpoint/2010/main" val="3190927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20</a:t>
            </a:fld>
            <a:endParaRPr lang="de-DE"/>
          </a:p>
        </p:txBody>
      </p:sp>
    </p:spTree>
    <p:extLst>
      <p:ext uri="{BB962C8B-B14F-4D97-AF65-F5344CB8AC3E}">
        <p14:creationId xmlns:p14="http://schemas.microsoft.com/office/powerpoint/2010/main" val="609196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3</a:t>
            </a:fld>
            <a:endParaRPr lang="de-DE"/>
          </a:p>
        </p:txBody>
      </p:sp>
    </p:spTree>
    <p:extLst>
      <p:ext uri="{BB962C8B-B14F-4D97-AF65-F5344CB8AC3E}">
        <p14:creationId xmlns:p14="http://schemas.microsoft.com/office/powerpoint/2010/main" val="1938847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21</a:t>
            </a:fld>
            <a:endParaRPr lang="de-DE"/>
          </a:p>
        </p:txBody>
      </p:sp>
    </p:spTree>
    <p:extLst>
      <p:ext uri="{BB962C8B-B14F-4D97-AF65-F5344CB8AC3E}">
        <p14:creationId xmlns:p14="http://schemas.microsoft.com/office/powerpoint/2010/main" val="2743974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22</a:t>
            </a:fld>
            <a:endParaRPr lang="de-DE"/>
          </a:p>
        </p:txBody>
      </p:sp>
    </p:spTree>
    <p:extLst>
      <p:ext uri="{BB962C8B-B14F-4D97-AF65-F5344CB8AC3E}">
        <p14:creationId xmlns:p14="http://schemas.microsoft.com/office/powerpoint/2010/main" val="1127445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23</a:t>
            </a:fld>
            <a:endParaRPr lang="de-DE"/>
          </a:p>
        </p:txBody>
      </p:sp>
    </p:spTree>
    <p:extLst>
      <p:ext uri="{BB962C8B-B14F-4D97-AF65-F5344CB8AC3E}">
        <p14:creationId xmlns:p14="http://schemas.microsoft.com/office/powerpoint/2010/main" val="1045153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24</a:t>
            </a:fld>
            <a:endParaRPr lang="de-DE"/>
          </a:p>
        </p:txBody>
      </p:sp>
    </p:spTree>
    <p:extLst>
      <p:ext uri="{BB962C8B-B14F-4D97-AF65-F5344CB8AC3E}">
        <p14:creationId xmlns:p14="http://schemas.microsoft.com/office/powerpoint/2010/main" val="1403899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25</a:t>
            </a:fld>
            <a:endParaRPr lang="de-DE"/>
          </a:p>
        </p:txBody>
      </p:sp>
    </p:spTree>
    <p:extLst>
      <p:ext uri="{BB962C8B-B14F-4D97-AF65-F5344CB8AC3E}">
        <p14:creationId xmlns:p14="http://schemas.microsoft.com/office/powerpoint/2010/main" val="3369760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4</a:t>
            </a:fld>
            <a:endParaRPr lang="de-DE"/>
          </a:p>
        </p:txBody>
      </p:sp>
    </p:spTree>
    <p:extLst>
      <p:ext uri="{BB962C8B-B14F-4D97-AF65-F5344CB8AC3E}">
        <p14:creationId xmlns:p14="http://schemas.microsoft.com/office/powerpoint/2010/main" val="2270462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5</a:t>
            </a:fld>
            <a:endParaRPr lang="de-DE"/>
          </a:p>
        </p:txBody>
      </p:sp>
    </p:spTree>
    <p:extLst>
      <p:ext uri="{BB962C8B-B14F-4D97-AF65-F5344CB8AC3E}">
        <p14:creationId xmlns:p14="http://schemas.microsoft.com/office/powerpoint/2010/main" val="760531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6</a:t>
            </a:fld>
            <a:endParaRPr lang="de-DE"/>
          </a:p>
        </p:txBody>
      </p:sp>
    </p:spTree>
    <p:extLst>
      <p:ext uri="{BB962C8B-B14F-4D97-AF65-F5344CB8AC3E}">
        <p14:creationId xmlns:p14="http://schemas.microsoft.com/office/powerpoint/2010/main" val="2103393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QUALITÄT UND </a:t>
            </a:r>
          </a:p>
          <a:p>
            <a:r>
              <a:rPr lang="de-CH" dirty="0"/>
              <a:t>INNOVATIONSKRAFT</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Hohe Kompetenz und jahrelange Erfahrung der Dienstleister auf dem Finanzplatz</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Einfacher Zugang zu Spezialisten und Fachkräften aus der Schweiz, Österreich, Deutschland und Liechtenstein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Flexibilität und kurze Entscheidungswege in Liechtenstein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Europakompatible Nischenprodukte im Finanzbereich</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Innovationsförderung</a:t>
            </a:r>
          </a:p>
          <a:p>
            <a:endParaRPr lang="de-CH" dirty="0"/>
          </a:p>
          <a:p>
            <a:endParaRPr lang="de-CH" dirty="0"/>
          </a:p>
          <a:p>
            <a:r>
              <a:rPr lang="de-CH" dirty="0"/>
              <a:t>STABILITÄT UND</a:t>
            </a:r>
          </a:p>
          <a:p>
            <a:r>
              <a:rPr lang="de-CH" dirty="0"/>
              <a:t>RECHTSSICHERHEIT</a:t>
            </a:r>
          </a:p>
          <a:p>
            <a:r>
              <a:rPr lang="de-CH" dirty="0"/>
              <a:t>• Stabile Sozial-, Rechts- und Wirtschaftsordnung</a:t>
            </a:r>
          </a:p>
          <a:p>
            <a:r>
              <a:rPr lang="de-CH" dirty="0"/>
              <a:t>• Zoll- und Währungsunion mit der Schweiz seit 1924</a:t>
            </a:r>
          </a:p>
          <a:p>
            <a:r>
              <a:rPr lang="de-CH" dirty="0"/>
              <a:t>• Seit 1995 Mitglied des Europäischen Wirtschaftsraums (EWR)</a:t>
            </a:r>
          </a:p>
          <a:p>
            <a:r>
              <a:rPr lang="de-CH" dirty="0"/>
              <a:t>• Freier Zugang zum europäischen Markt (Freiheit des Waren-, Personen-, Dienstleistungs- und Kapitalverkehrs)</a:t>
            </a:r>
          </a:p>
          <a:p>
            <a:r>
              <a:rPr lang="de-CH" dirty="0"/>
              <a:t>• Politische Kontinuität und Stabilität</a:t>
            </a:r>
          </a:p>
          <a:p>
            <a:r>
              <a:rPr lang="de-CH" dirty="0"/>
              <a:t>• Liberale Wirtschaftspolitik</a:t>
            </a:r>
          </a:p>
          <a:p>
            <a:r>
              <a:rPr lang="de-CH" dirty="0"/>
              <a:t>• Liberales Gesellschaftsrecht</a:t>
            </a:r>
          </a:p>
          <a:p>
            <a:r>
              <a:rPr lang="de-CH" dirty="0"/>
              <a:t>• Solide Finanzpolitik / keine Staatsverschuldung</a:t>
            </a:r>
          </a:p>
          <a:p>
            <a:r>
              <a:rPr lang="de-CH" dirty="0"/>
              <a:t>• Grosse Kapitalkraft der öffentlichen Hand</a:t>
            </a:r>
          </a:p>
          <a:p>
            <a:r>
              <a:rPr lang="de-CH" dirty="0"/>
              <a:t>• Moderate Unternehmensbesteuerung</a:t>
            </a:r>
          </a:p>
          <a:p>
            <a:r>
              <a:rPr lang="de-CH" dirty="0"/>
              <a:t>• AAA-Länderrating durch </a:t>
            </a:r>
            <a:r>
              <a:rPr lang="de-CH" dirty="0" err="1"/>
              <a:t>Moody’s</a:t>
            </a:r>
            <a:r>
              <a:rPr lang="de-CH" dirty="0"/>
              <a:t> und Standard &amp; </a:t>
            </a:r>
            <a:r>
              <a:rPr lang="de-CH" dirty="0" err="1"/>
              <a:t>Poor’s</a:t>
            </a:r>
            <a:endParaRPr lang="de-CH" dirty="0"/>
          </a:p>
          <a:p>
            <a:r>
              <a:rPr lang="de-CH" dirty="0"/>
              <a:t>• Breit diversifizierte Wirtschaft mit starkem Industriesektor</a:t>
            </a:r>
          </a:p>
          <a:p>
            <a:endParaRPr lang="de-CH" dirty="0"/>
          </a:p>
          <a:p>
            <a:r>
              <a:rPr lang="de-CH" dirty="0"/>
              <a:t>RECHTS- UND</a:t>
            </a:r>
          </a:p>
          <a:p>
            <a:r>
              <a:rPr lang="de-CH" dirty="0"/>
              <a:t>STEUERKONFORMITÄT</a:t>
            </a:r>
          </a:p>
          <a:p>
            <a:r>
              <a:rPr lang="de-CH" dirty="0"/>
              <a:t>• Finanzplatzregulierung in Liechtenstein basiert auf EU-Richtlinien</a:t>
            </a:r>
          </a:p>
          <a:p>
            <a:r>
              <a:rPr lang="de-CH" dirty="0"/>
              <a:t>• International integrierte und anerkannte Finanzmarktaufsicht</a:t>
            </a:r>
          </a:p>
          <a:p>
            <a:r>
              <a:rPr lang="de-CH" dirty="0"/>
              <a:t>• Anerkennung und Umsetzung internationaler und europäischer Standards der Steuerkooperation </a:t>
            </a:r>
          </a:p>
          <a:p>
            <a:r>
              <a:rPr lang="de-CH" dirty="0"/>
              <a:t>• «Early </a:t>
            </a:r>
            <a:r>
              <a:rPr lang="de-CH" dirty="0" err="1"/>
              <a:t>Adopter</a:t>
            </a:r>
            <a:r>
              <a:rPr lang="de-CH" dirty="0"/>
              <a:t>» AIA (Automatischer Informationsaustausch)</a:t>
            </a:r>
          </a:p>
          <a:p>
            <a:r>
              <a:rPr lang="de-CH" dirty="0"/>
              <a:t>• Global-Forum-Rating «</a:t>
            </a:r>
            <a:r>
              <a:rPr lang="de-CH" dirty="0" err="1"/>
              <a:t>largely</a:t>
            </a:r>
            <a:r>
              <a:rPr lang="de-CH" dirty="0"/>
              <a:t> </a:t>
            </a:r>
            <a:r>
              <a:rPr lang="de-CH" dirty="0" err="1"/>
              <a:t>compliant</a:t>
            </a:r>
            <a:r>
              <a:rPr lang="de-CH" dirty="0"/>
              <a:t>»</a:t>
            </a:r>
          </a:p>
          <a:p>
            <a:r>
              <a:rPr lang="de-CH" dirty="0"/>
              <a:t>• Umsetzung OECD / BEPS (Richtlinien zur Unternehmensbesteuerung)</a:t>
            </a:r>
          </a:p>
          <a:p>
            <a:r>
              <a:rPr lang="de-CH" dirty="0"/>
              <a:t>• Abkommen zum Steuerinformationsaustausch und / oder Doppelbesteuerungsabkommen mit 54 Staaten</a:t>
            </a:r>
          </a:p>
          <a:p>
            <a:endParaRPr lang="de-CH" dirty="0"/>
          </a:p>
          <a:p>
            <a:r>
              <a:rPr lang="de-CH" dirty="0"/>
              <a:t>NACHHALTIGKEIT UND</a:t>
            </a:r>
          </a:p>
          <a:p>
            <a:r>
              <a:rPr lang="de-CH" dirty="0"/>
              <a:t>PHILANTHROPIE</a:t>
            </a:r>
          </a:p>
          <a:p>
            <a:r>
              <a:rPr lang="de-CH" dirty="0"/>
              <a:t>• Liechtenstein etabliert sich als angesehener, nachhaltig agierender und stabiler Finanzplatz.</a:t>
            </a:r>
          </a:p>
          <a:p>
            <a:r>
              <a:rPr lang="de-CH" dirty="0"/>
              <a:t>• Verantwortungsvolles, nachhaltiges Handeln ist ein grundlegender Bestandteil der Kultur Liechtensteins.</a:t>
            </a:r>
          </a:p>
          <a:p>
            <a:r>
              <a:rPr lang="de-CH" dirty="0"/>
              <a:t>• Einzigartige Projekte:</a:t>
            </a:r>
          </a:p>
          <a:p>
            <a:r>
              <a:rPr lang="de-CH" dirty="0"/>
              <a:t>	– «Energieland»: alle Gemeinden Liechtensteins haben das Label «Energiestadt» erhalten. Liechtenstein ist weltweit das erste «Energieland».</a:t>
            </a:r>
          </a:p>
          <a:p>
            <a:r>
              <a:rPr lang="de-CH" dirty="0"/>
              <a:t>	– «Solarweltmeister»: Liechtenstein </a:t>
            </a:r>
            <a:r>
              <a:rPr lang="de-CH" dirty="0" err="1"/>
              <a:t>verfügt</a:t>
            </a:r>
            <a:r>
              <a:rPr lang="de-CH" dirty="0"/>
              <a:t> </a:t>
            </a:r>
            <a:r>
              <a:rPr lang="de-CH" dirty="0" err="1"/>
              <a:t>über</a:t>
            </a:r>
            <a:r>
              <a:rPr lang="de-CH" dirty="0"/>
              <a:t> die höchste Kapazität an Photovoltaik pro Kopf.</a:t>
            </a:r>
          </a:p>
          <a:p>
            <a:r>
              <a:rPr lang="de-CH" dirty="0"/>
              <a:t>	– «</a:t>
            </a:r>
            <a:r>
              <a:rPr lang="de-CH" dirty="0" err="1"/>
              <a:t>Waterfootprint</a:t>
            </a:r>
            <a:r>
              <a:rPr lang="de-CH" dirty="0"/>
              <a:t>»: Liechtenstein ist das erste Land, das gleich vielen Menschen in Entwicklungsländern gesicherten Zugang zu sauberem Trinkwasser bietet, wie es selbst Einwohner hat.</a:t>
            </a:r>
          </a:p>
          <a:p>
            <a:r>
              <a:rPr lang="de-CH" dirty="0"/>
              <a:t>• Ausgezeichnete internationale Reputation als Philanthropie-Standort im Herzen Europas.</a:t>
            </a:r>
          </a:p>
          <a:p>
            <a:r>
              <a:rPr lang="de-CH" dirty="0"/>
              <a:t>• Fortschrittliche </a:t>
            </a:r>
            <a:r>
              <a:rPr lang="de-CH" dirty="0" err="1"/>
              <a:t>Foundation</a:t>
            </a:r>
            <a:r>
              <a:rPr lang="de-CH" dirty="0"/>
              <a:t> </a:t>
            </a:r>
            <a:r>
              <a:rPr lang="de-CH" dirty="0" err="1"/>
              <a:t>Governance</a:t>
            </a:r>
            <a:r>
              <a:rPr lang="de-CH" dirty="0"/>
              <a:t> mit hohem Schutz der Privatsphäre.</a:t>
            </a:r>
          </a:p>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7</a:t>
            </a:fld>
            <a:endParaRPr lang="de-DE"/>
          </a:p>
        </p:txBody>
      </p:sp>
    </p:spTree>
    <p:extLst>
      <p:ext uri="{BB962C8B-B14F-4D97-AF65-F5344CB8AC3E}">
        <p14:creationId xmlns:p14="http://schemas.microsoft.com/office/powerpoint/2010/main" val="160007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8</a:t>
            </a:fld>
            <a:endParaRPr lang="de-DE"/>
          </a:p>
        </p:txBody>
      </p:sp>
    </p:spTree>
    <p:extLst>
      <p:ext uri="{BB962C8B-B14F-4D97-AF65-F5344CB8AC3E}">
        <p14:creationId xmlns:p14="http://schemas.microsoft.com/office/powerpoint/2010/main" val="3386461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9</a:t>
            </a:fld>
            <a:endParaRPr lang="de-DE"/>
          </a:p>
        </p:txBody>
      </p:sp>
    </p:spTree>
    <p:extLst>
      <p:ext uri="{BB962C8B-B14F-4D97-AF65-F5344CB8AC3E}">
        <p14:creationId xmlns:p14="http://schemas.microsoft.com/office/powerpoint/2010/main" val="2539956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209FA59A-C167-9440-A307-B2F48D127F3F}" type="slidenum">
              <a:rPr lang="de-DE" smtClean="0"/>
              <a:t>10</a:t>
            </a:fld>
            <a:endParaRPr lang="de-DE"/>
          </a:p>
        </p:txBody>
      </p:sp>
    </p:spTree>
    <p:extLst>
      <p:ext uri="{BB962C8B-B14F-4D97-AF65-F5344CB8AC3E}">
        <p14:creationId xmlns:p14="http://schemas.microsoft.com/office/powerpoint/2010/main" val="1497876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2F813784-211A-E142-9548-4FAF8A8AD53F}"/>
              </a:ext>
            </a:extLst>
          </p:cNvPr>
          <p:cNvSpPr>
            <a:spLocks noGrp="1"/>
          </p:cNvSpPr>
          <p:nvPr>
            <p:ph type="dt" sz="half" idx="10"/>
          </p:nvPr>
        </p:nvSpPr>
        <p:spPr/>
        <p:txBody>
          <a:bodyPr/>
          <a:lstStyle/>
          <a:p>
            <a:fld id="{FFE946AD-BA2B-8C48-81D4-BDEFBF15F098}" type="datetimeFigureOut">
              <a:rPr lang="de-DE" smtClean="0"/>
              <a:t>06.06.2023</a:t>
            </a:fld>
            <a:endParaRPr lang="de-DE"/>
          </a:p>
        </p:txBody>
      </p:sp>
      <p:sp>
        <p:nvSpPr>
          <p:cNvPr id="6" name="Foliennummernplatzhalter 5">
            <a:extLst>
              <a:ext uri="{FF2B5EF4-FFF2-40B4-BE49-F238E27FC236}">
                <a16:creationId xmlns:a16="http://schemas.microsoft.com/office/drawing/2014/main" id="{F540DA3B-C512-D24D-9C2C-B160787BB09C}"/>
              </a:ext>
            </a:extLst>
          </p:cNvPr>
          <p:cNvSpPr>
            <a:spLocks noGrp="1"/>
          </p:cNvSpPr>
          <p:nvPr>
            <p:ph type="sldNum" sz="quarter" idx="12"/>
          </p:nvPr>
        </p:nvSpPr>
        <p:spPr>
          <a:xfrm>
            <a:off x="8610600" y="6356350"/>
            <a:ext cx="2743200" cy="365125"/>
          </a:xfrm>
          <a:prstGeom prst="rect">
            <a:avLst/>
          </a:prstGeom>
        </p:spPr>
        <p:txBody>
          <a:bodyPr/>
          <a:lstStyle/>
          <a:p>
            <a:fld id="{0BA9ACF1-44B2-7E42-9772-CFD75316CDB2}" type="slidenum">
              <a:rPr lang="de-DE" smtClean="0"/>
              <a:t>‹Nr.›</a:t>
            </a:fld>
            <a:endParaRPr lang="de-DE"/>
          </a:p>
        </p:txBody>
      </p:sp>
      <p:sp>
        <p:nvSpPr>
          <p:cNvPr id="16" name="Untertitel 2">
            <a:extLst>
              <a:ext uri="{FF2B5EF4-FFF2-40B4-BE49-F238E27FC236}">
                <a16:creationId xmlns:a16="http://schemas.microsoft.com/office/drawing/2014/main" id="{992A3E20-FFBB-9C49-8AE7-4A005FE2D3AF}"/>
              </a:ext>
            </a:extLst>
          </p:cNvPr>
          <p:cNvSpPr>
            <a:spLocks noGrp="1"/>
          </p:cNvSpPr>
          <p:nvPr>
            <p:ph type="subTitle" idx="1"/>
          </p:nvPr>
        </p:nvSpPr>
        <p:spPr>
          <a:xfrm>
            <a:off x="838200" y="1444530"/>
            <a:ext cx="7778750" cy="711546"/>
          </a:xfrm>
          <a:prstGeom prst="rect">
            <a:avLst/>
          </a:prstGeom>
        </p:spPr>
        <p:txBody>
          <a:bodyPr>
            <a:normAutofit/>
          </a:bodyPr>
          <a:lstStyle>
            <a:lvl1pPr marL="0" indent="0" algn="l">
              <a:lnSpc>
                <a:spcPct val="120000"/>
              </a:lnSpc>
              <a:buNone/>
              <a:defRPr sz="2000" baseline="0">
                <a:solidFill>
                  <a:srgbClr val="C9D2C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8" name="Titelplatzhalter 9">
            <a:extLst>
              <a:ext uri="{FF2B5EF4-FFF2-40B4-BE49-F238E27FC236}">
                <a16:creationId xmlns:a16="http://schemas.microsoft.com/office/drawing/2014/main" id="{B3EE686E-D03E-1B4D-8460-D13035D0A3D2}"/>
              </a:ext>
            </a:extLst>
          </p:cNvPr>
          <p:cNvSpPr>
            <a:spLocks noGrp="1"/>
          </p:cNvSpPr>
          <p:nvPr>
            <p:ph type="title"/>
          </p:nvPr>
        </p:nvSpPr>
        <p:spPr>
          <a:xfrm>
            <a:off x="838200" y="464516"/>
            <a:ext cx="7772400" cy="862325"/>
          </a:xfrm>
          <a:prstGeom prst="rect">
            <a:avLst/>
          </a:prstGeom>
        </p:spPr>
        <p:txBody>
          <a:bodyPr vert="horz" lIns="91440" tIns="45720" rIns="91440" bIns="45720" rtlCol="0" anchor="b">
            <a:normAutofit/>
          </a:bodyPr>
          <a:lstStyle/>
          <a:p>
            <a:r>
              <a:rPr lang="de-DE" dirty="0"/>
              <a:t>Mastertitelformat bearbeiten</a:t>
            </a:r>
          </a:p>
        </p:txBody>
      </p:sp>
    </p:spTree>
    <p:extLst>
      <p:ext uri="{BB962C8B-B14F-4D97-AF65-F5344CB8AC3E}">
        <p14:creationId xmlns:p14="http://schemas.microsoft.com/office/powerpoint/2010/main" val="36209494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EEDF4487-417B-4C4C-B4D7-28FA38B65698}"/>
              </a:ext>
            </a:extLst>
          </p:cNvPr>
          <p:cNvSpPr>
            <a:spLocks noGrp="1"/>
          </p:cNvSpPr>
          <p:nvPr>
            <p:ph type="body" idx="1"/>
          </p:nvPr>
        </p:nvSpPr>
        <p:spPr>
          <a:xfrm>
            <a:off x="831850" y="1741004"/>
            <a:ext cx="7778750" cy="4023188"/>
          </a:xfrm>
          <a:prstGeom prst="rect">
            <a:avLst/>
          </a:prstGeom>
        </p:spPr>
        <p:txBody>
          <a:bodyPr>
            <a:normAutofit/>
          </a:bodyPr>
          <a:lstStyle>
            <a:lvl1pPr marL="0" indent="0">
              <a:lnSpc>
                <a:spcPct val="120000"/>
              </a:lnSpc>
              <a:buNone/>
              <a:defRPr sz="2000" baseline="0">
                <a:solidFill>
                  <a:srgbClr val="00517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4" name="Datumsplatzhalter 3">
            <a:extLst>
              <a:ext uri="{FF2B5EF4-FFF2-40B4-BE49-F238E27FC236}">
                <a16:creationId xmlns:a16="http://schemas.microsoft.com/office/drawing/2014/main" id="{9321BD48-CF39-8044-84B2-6CAAAA6782DC}"/>
              </a:ext>
            </a:extLst>
          </p:cNvPr>
          <p:cNvSpPr>
            <a:spLocks noGrp="1"/>
          </p:cNvSpPr>
          <p:nvPr>
            <p:ph type="dt" sz="half" idx="10"/>
          </p:nvPr>
        </p:nvSpPr>
        <p:spPr/>
        <p:txBody>
          <a:bodyPr/>
          <a:lstStyle/>
          <a:p>
            <a:fld id="{FFE946AD-BA2B-8C48-81D4-BDEFBF15F098}" type="datetimeFigureOut">
              <a:rPr lang="de-DE" smtClean="0"/>
              <a:t>06.06.2023</a:t>
            </a:fld>
            <a:endParaRPr lang="de-DE"/>
          </a:p>
        </p:txBody>
      </p:sp>
      <p:sp>
        <p:nvSpPr>
          <p:cNvPr id="6" name="Foliennummernplatzhalter 5">
            <a:extLst>
              <a:ext uri="{FF2B5EF4-FFF2-40B4-BE49-F238E27FC236}">
                <a16:creationId xmlns:a16="http://schemas.microsoft.com/office/drawing/2014/main" id="{3D796184-2F0A-2F43-9120-F8D8B52BB8DD}"/>
              </a:ext>
            </a:extLst>
          </p:cNvPr>
          <p:cNvSpPr>
            <a:spLocks noGrp="1"/>
          </p:cNvSpPr>
          <p:nvPr>
            <p:ph type="sldNum" sz="quarter" idx="12"/>
          </p:nvPr>
        </p:nvSpPr>
        <p:spPr>
          <a:xfrm>
            <a:off x="8610600" y="6356350"/>
            <a:ext cx="2743200" cy="365125"/>
          </a:xfrm>
          <a:prstGeom prst="rect">
            <a:avLst/>
          </a:prstGeom>
        </p:spPr>
        <p:txBody>
          <a:bodyPr/>
          <a:lstStyle/>
          <a:p>
            <a:fld id="{0BA9ACF1-44B2-7E42-9772-CFD75316CDB2}" type="slidenum">
              <a:rPr lang="de-DE" smtClean="0"/>
              <a:t>‹Nr.›</a:t>
            </a:fld>
            <a:endParaRPr lang="de-DE"/>
          </a:p>
        </p:txBody>
      </p:sp>
      <p:sp>
        <p:nvSpPr>
          <p:cNvPr id="7" name="Titelplatzhalter 9">
            <a:extLst>
              <a:ext uri="{FF2B5EF4-FFF2-40B4-BE49-F238E27FC236}">
                <a16:creationId xmlns:a16="http://schemas.microsoft.com/office/drawing/2014/main" id="{72F44CC5-075C-8640-A8FB-14E3424916CE}"/>
              </a:ext>
            </a:extLst>
          </p:cNvPr>
          <p:cNvSpPr>
            <a:spLocks noGrp="1"/>
          </p:cNvSpPr>
          <p:nvPr>
            <p:ph type="title"/>
          </p:nvPr>
        </p:nvSpPr>
        <p:spPr>
          <a:xfrm>
            <a:off x="838200" y="464516"/>
            <a:ext cx="7772400" cy="862325"/>
          </a:xfrm>
          <a:prstGeom prst="rect">
            <a:avLst/>
          </a:prstGeom>
        </p:spPr>
        <p:txBody>
          <a:bodyPr vert="horz" lIns="91440" tIns="45720" rIns="91440" bIns="45720" rtlCol="0" anchor="b">
            <a:normAutofit/>
          </a:bodyPr>
          <a:lstStyle/>
          <a:p>
            <a:r>
              <a:rPr lang="de-DE" dirty="0"/>
              <a:t>Mastertitelformat bearbeiten</a:t>
            </a:r>
          </a:p>
        </p:txBody>
      </p:sp>
    </p:spTree>
    <p:extLst>
      <p:ext uri="{BB962C8B-B14F-4D97-AF65-F5344CB8AC3E}">
        <p14:creationId xmlns:p14="http://schemas.microsoft.com/office/powerpoint/2010/main" val="3160183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37C3B9B-B9EB-D54C-AC6C-95D5689DED04}"/>
              </a:ext>
            </a:extLst>
          </p:cNvPr>
          <p:cNvSpPr>
            <a:spLocks noGrp="1"/>
          </p:cNvSpPr>
          <p:nvPr>
            <p:ph type="dt" sz="half" idx="10"/>
          </p:nvPr>
        </p:nvSpPr>
        <p:spPr/>
        <p:txBody>
          <a:bodyPr/>
          <a:lstStyle/>
          <a:p>
            <a:fld id="{FFE946AD-BA2B-8C48-81D4-BDEFBF15F098}" type="datetimeFigureOut">
              <a:rPr lang="de-DE" smtClean="0"/>
              <a:pPr/>
              <a:t>06.06.2023</a:t>
            </a:fld>
            <a:endParaRPr lang="de-DE" dirty="0"/>
          </a:p>
        </p:txBody>
      </p:sp>
      <p:sp>
        <p:nvSpPr>
          <p:cNvPr id="4" name="Foliennummernplatzhalter 3">
            <a:extLst>
              <a:ext uri="{FF2B5EF4-FFF2-40B4-BE49-F238E27FC236}">
                <a16:creationId xmlns:a16="http://schemas.microsoft.com/office/drawing/2014/main" id="{0EB3C502-D504-5E4A-96EF-9A6A3BF9A8D3}"/>
              </a:ext>
            </a:extLst>
          </p:cNvPr>
          <p:cNvSpPr>
            <a:spLocks noGrp="1"/>
          </p:cNvSpPr>
          <p:nvPr>
            <p:ph type="sldNum" sz="quarter" idx="11"/>
          </p:nvPr>
        </p:nvSpPr>
        <p:spPr/>
        <p:txBody>
          <a:bodyPr/>
          <a:lstStyle/>
          <a:p>
            <a:fld id="{5C94BF4E-1C05-7142-A19F-DD0D6DD2A41C}" type="slidenum">
              <a:rPr lang="de-DE" smtClean="0"/>
              <a:pPr/>
              <a:t>‹Nr.›</a:t>
            </a:fld>
            <a:endParaRPr lang="de-DE" dirty="0"/>
          </a:p>
        </p:txBody>
      </p:sp>
    </p:spTree>
    <p:extLst>
      <p:ext uri="{BB962C8B-B14F-4D97-AF65-F5344CB8AC3E}">
        <p14:creationId xmlns:p14="http://schemas.microsoft.com/office/powerpoint/2010/main" val="2747048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F2C7030-7A91-2343-BD8D-169C7F9BF74C}"/>
              </a:ext>
            </a:extLst>
          </p:cNvPr>
          <p:cNvSpPr>
            <a:spLocks noGrp="1"/>
          </p:cNvSpPr>
          <p:nvPr>
            <p:ph type="body" idx="1"/>
          </p:nvPr>
        </p:nvSpPr>
        <p:spPr>
          <a:xfrm>
            <a:off x="838200" y="1672266"/>
            <a:ext cx="7772400" cy="4085835"/>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745F1A0A-00E8-7942-9A34-AC84D39A0B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C9D2CD"/>
                </a:solidFill>
              </a:defRPr>
            </a:lvl1pPr>
          </a:lstStyle>
          <a:p>
            <a:fld id="{FFE946AD-BA2B-8C48-81D4-BDEFBF15F098}" type="datetimeFigureOut">
              <a:rPr lang="de-DE" smtClean="0"/>
              <a:pPr/>
              <a:t>06.06.2023</a:t>
            </a:fld>
            <a:endParaRPr lang="de-DE" dirty="0"/>
          </a:p>
        </p:txBody>
      </p:sp>
      <p:pic>
        <p:nvPicPr>
          <p:cNvPr id="8" name="Grafik 7" descr="Ein Bild, das Essen, Teller, Raum enthält.&#10;&#10;Automatisch generierte Beschreibung">
            <a:extLst>
              <a:ext uri="{FF2B5EF4-FFF2-40B4-BE49-F238E27FC236}">
                <a16:creationId xmlns:a16="http://schemas.microsoft.com/office/drawing/2014/main" id="{661A9FAF-CC21-554B-AF5D-C19E0A53A208}"/>
              </a:ext>
            </a:extLst>
          </p:cNvPr>
          <p:cNvPicPr>
            <a:picLocks noChangeAspect="1"/>
          </p:cNvPicPr>
          <p:nvPr userDrawn="1"/>
        </p:nvPicPr>
        <p:blipFill>
          <a:blip r:embed="rId5"/>
          <a:stretch>
            <a:fillRect/>
          </a:stretch>
        </p:blipFill>
        <p:spPr>
          <a:xfrm>
            <a:off x="9490478" y="474676"/>
            <a:ext cx="1863322" cy="717837"/>
          </a:xfrm>
          <a:prstGeom prst="rect">
            <a:avLst/>
          </a:prstGeom>
        </p:spPr>
      </p:pic>
      <p:sp>
        <p:nvSpPr>
          <p:cNvPr id="10" name="Titelplatzhalter 9">
            <a:extLst>
              <a:ext uri="{FF2B5EF4-FFF2-40B4-BE49-F238E27FC236}">
                <a16:creationId xmlns:a16="http://schemas.microsoft.com/office/drawing/2014/main" id="{331D8870-DE93-6A4B-BCFF-10348445B629}"/>
              </a:ext>
            </a:extLst>
          </p:cNvPr>
          <p:cNvSpPr>
            <a:spLocks noGrp="1"/>
          </p:cNvSpPr>
          <p:nvPr>
            <p:ph type="title"/>
          </p:nvPr>
        </p:nvSpPr>
        <p:spPr>
          <a:xfrm>
            <a:off x="838200" y="464516"/>
            <a:ext cx="7772400" cy="862325"/>
          </a:xfrm>
          <a:prstGeom prst="rect">
            <a:avLst/>
          </a:prstGeom>
        </p:spPr>
        <p:txBody>
          <a:bodyPr vert="horz" lIns="91440" tIns="45720" rIns="91440" bIns="45720" rtlCol="0" anchor="b">
            <a:normAutofit/>
          </a:bodyPr>
          <a:lstStyle/>
          <a:p>
            <a:r>
              <a:rPr lang="de-DE" dirty="0"/>
              <a:t>Mastertitelformat bearbeiten</a:t>
            </a:r>
          </a:p>
        </p:txBody>
      </p:sp>
      <p:sp>
        <p:nvSpPr>
          <p:cNvPr id="12" name="Foliennummernplatzhalter 11">
            <a:extLst>
              <a:ext uri="{FF2B5EF4-FFF2-40B4-BE49-F238E27FC236}">
                <a16:creationId xmlns:a16="http://schemas.microsoft.com/office/drawing/2014/main" id="{21C33C8B-0849-B049-91EC-526D8C3B65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C9D2CD"/>
                </a:solidFill>
              </a:defRPr>
            </a:lvl1pPr>
          </a:lstStyle>
          <a:p>
            <a:fld id="{5C94BF4E-1C05-7142-A19F-DD0D6DD2A41C}" type="slidenum">
              <a:rPr lang="de-DE" smtClean="0"/>
              <a:pPr/>
              <a:t>‹Nr.›</a:t>
            </a:fld>
            <a:endParaRPr lang="de-DE" dirty="0"/>
          </a:p>
        </p:txBody>
      </p:sp>
    </p:spTree>
    <p:extLst>
      <p:ext uri="{BB962C8B-B14F-4D97-AF65-F5344CB8AC3E}">
        <p14:creationId xmlns:p14="http://schemas.microsoft.com/office/powerpoint/2010/main" val="375149276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2" r:id="rId3"/>
  </p:sldLayoutIdLst>
  <p:txStyles>
    <p:titleStyle>
      <a:lvl1pPr algn="l" defTabSz="914400" rtl="0" eaLnBrk="1" latinLnBrk="0" hangingPunct="1">
        <a:lnSpc>
          <a:spcPct val="100000"/>
        </a:lnSpc>
        <a:spcBef>
          <a:spcPct val="0"/>
        </a:spcBef>
        <a:buNone/>
        <a:defRPr sz="2800" b="0" kern="1200" baseline="0">
          <a:solidFill>
            <a:srgbClr val="005177"/>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C9D2CD"/>
        </a:buClr>
        <a:buFont typeface="Arial" panose="020B0604020202020204" pitchFamily="34" charset="0"/>
        <a:buChar char="•"/>
        <a:defRPr sz="2000" b="0" kern="1200" baseline="0">
          <a:solidFill>
            <a:srgbClr val="005177"/>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20000"/>
        </a:lnSpc>
        <a:spcBef>
          <a:spcPts val="500"/>
        </a:spcBef>
        <a:buClr>
          <a:srgbClr val="C9D2CD"/>
        </a:buClr>
        <a:buFont typeface="Arial" panose="020B0604020202020204" pitchFamily="34" charset="0"/>
        <a:buChar char="•"/>
        <a:defRPr sz="2000" b="0" kern="1200" baseline="0">
          <a:solidFill>
            <a:srgbClr val="005177"/>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C9D2CD"/>
        </a:buClr>
        <a:buFont typeface="Arial" panose="020B0604020202020204" pitchFamily="34" charset="0"/>
        <a:buChar char="•"/>
        <a:defRPr sz="2000" b="0" kern="1200" baseline="0">
          <a:solidFill>
            <a:srgbClr val="005177"/>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C9D2CD"/>
        </a:buClr>
        <a:buFont typeface="Arial" panose="020B0604020202020204" pitchFamily="34" charset="0"/>
        <a:buChar char="•"/>
        <a:defRPr sz="2000" b="0" kern="1200" baseline="0">
          <a:solidFill>
            <a:srgbClr val="005177"/>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C9D2CD"/>
        </a:buClr>
        <a:buFont typeface="Arial" panose="020B0604020202020204" pitchFamily="34" charset="0"/>
        <a:buChar char="•"/>
        <a:defRPr sz="2000" b="0" kern="1200" baseline="0">
          <a:solidFill>
            <a:srgbClr val="005177"/>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slide" Target="slide3.xml"/><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slide" Target="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Natur enthält.&#10;&#10;Automatisch generierte Beschreibung">
            <a:extLst>
              <a:ext uri="{FF2B5EF4-FFF2-40B4-BE49-F238E27FC236}">
                <a16:creationId xmlns:a16="http://schemas.microsoft.com/office/drawing/2014/main" id="{D633B155-BC0C-BDB8-5416-E1A8F7373C2F}"/>
              </a:ext>
            </a:extLst>
          </p:cNvPr>
          <p:cNvPicPr>
            <a:picLocks noChangeAspect="1"/>
          </p:cNvPicPr>
          <p:nvPr/>
        </p:nvPicPr>
        <p:blipFill rotWithShape="1">
          <a:blip r:embed="rId3"/>
          <a:srcRect t="18362"/>
          <a:stretch/>
        </p:blipFill>
        <p:spPr>
          <a:xfrm>
            <a:off x="0" y="1326841"/>
            <a:ext cx="12192000" cy="5598486"/>
          </a:xfrm>
          <a:prstGeom prst="rect">
            <a:avLst/>
          </a:prstGeom>
        </p:spPr>
      </p:pic>
      <p:sp>
        <p:nvSpPr>
          <p:cNvPr id="14" name="Untertitel 13">
            <a:extLst>
              <a:ext uri="{FF2B5EF4-FFF2-40B4-BE49-F238E27FC236}">
                <a16:creationId xmlns:a16="http://schemas.microsoft.com/office/drawing/2014/main" id="{A94EFDE8-6825-2849-9C13-EAB768F12F91}"/>
              </a:ext>
            </a:extLst>
          </p:cNvPr>
          <p:cNvSpPr>
            <a:spLocks noGrp="1"/>
          </p:cNvSpPr>
          <p:nvPr>
            <p:ph type="subTitle" idx="1"/>
          </p:nvPr>
        </p:nvSpPr>
        <p:spPr>
          <a:xfrm>
            <a:off x="838200" y="1444530"/>
            <a:ext cx="3120342" cy="711546"/>
          </a:xfrm>
        </p:spPr>
        <p:txBody>
          <a:bodyPr>
            <a:normAutofit fontScale="92500" lnSpcReduction="20000"/>
          </a:bodyPr>
          <a:lstStyle/>
          <a:p>
            <a:r>
              <a:rPr lang="de-DE" dirty="0">
                <a:solidFill>
                  <a:srgbClr val="CCCCCC"/>
                </a:solidFill>
              </a:rPr>
              <a:t>Der Finanzplatz Liechtenstein stellt sich vor</a:t>
            </a:r>
          </a:p>
        </p:txBody>
      </p:sp>
      <p:sp>
        <p:nvSpPr>
          <p:cNvPr id="13" name="Titel 12">
            <a:extLst>
              <a:ext uri="{FF2B5EF4-FFF2-40B4-BE49-F238E27FC236}">
                <a16:creationId xmlns:a16="http://schemas.microsoft.com/office/drawing/2014/main" id="{1084F659-FFA4-DE45-9334-7CAD12C8C1C3}"/>
              </a:ext>
            </a:extLst>
          </p:cNvPr>
          <p:cNvSpPr>
            <a:spLocks noGrp="1"/>
          </p:cNvSpPr>
          <p:nvPr>
            <p:ph type="title"/>
          </p:nvPr>
        </p:nvSpPr>
        <p:spPr/>
        <p:txBody>
          <a:bodyPr>
            <a:normAutofit/>
          </a:bodyPr>
          <a:lstStyle/>
          <a:p>
            <a:r>
              <a:rPr lang="de-DE" dirty="0"/>
              <a:t>Denken in Generationen</a:t>
            </a:r>
          </a:p>
        </p:txBody>
      </p:sp>
    </p:spTree>
    <p:extLst>
      <p:ext uri="{BB962C8B-B14F-4D97-AF65-F5344CB8AC3E}">
        <p14:creationId xmlns:p14="http://schemas.microsoft.com/office/powerpoint/2010/main" val="405615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DE151A91-B80F-F24C-8B07-235ADB483247}"/>
              </a:ext>
            </a:extLst>
          </p:cNvPr>
          <p:cNvSpPr txBox="1"/>
          <p:nvPr/>
        </p:nvSpPr>
        <p:spPr>
          <a:xfrm>
            <a:off x="0" y="1755058"/>
            <a:ext cx="12192000" cy="5102942"/>
          </a:xfrm>
          <a:prstGeom prst="rect">
            <a:avLst/>
          </a:prstGeom>
          <a:solidFill>
            <a:srgbClr val="E3E9E7"/>
          </a:solidFill>
        </p:spPr>
        <p:txBody>
          <a:bodyPr wrap="square" lIns="936000" tIns="468000" rIns="432000" bIns="46800" rtlCol="0">
            <a:noAutofit/>
          </a:bodyPr>
          <a:lstStyle/>
          <a:p>
            <a:endParaRPr lang="de-CH" sz="1400" dirty="0">
              <a:solidFill>
                <a:srgbClr val="025378"/>
              </a:solidFill>
            </a:endParaRPr>
          </a:p>
        </p:txBody>
      </p:sp>
      <p:sp>
        <p:nvSpPr>
          <p:cNvPr id="3" name="Titel 2">
            <a:extLst>
              <a:ext uri="{FF2B5EF4-FFF2-40B4-BE49-F238E27FC236}">
                <a16:creationId xmlns:a16="http://schemas.microsoft.com/office/drawing/2014/main" id="{C2F035E4-74C7-634B-BE29-9FBFEA2C3F66}"/>
              </a:ext>
            </a:extLst>
          </p:cNvPr>
          <p:cNvSpPr>
            <a:spLocks noGrp="1"/>
          </p:cNvSpPr>
          <p:nvPr>
            <p:ph type="title"/>
          </p:nvPr>
        </p:nvSpPr>
        <p:spPr>
          <a:xfrm>
            <a:off x="911225" y="492368"/>
            <a:ext cx="6998335" cy="862325"/>
          </a:xfrm>
        </p:spPr>
        <p:txBody>
          <a:bodyPr>
            <a:noAutofit/>
          </a:bodyPr>
          <a:lstStyle/>
          <a:p>
            <a:r>
              <a:rPr lang="de-DE" sz="2200" b="1" dirty="0"/>
              <a:t>Perfekte Verbindung zwischen</a:t>
            </a:r>
            <a:br>
              <a:rPr lang="de-DE" sz="2200" b="1" dirty="0"/>
            </a:br>
            <a:r>
              <a:rPr lang="de-DE" sz="2200" b="1" dirty="0"/>
              <a:t>Langfristigkeit und Innovation</a:t>
            </a:r>
          </a:p>
        </p:txBody>
      </p:sp>
      <p:sp>
        <p:nvSpPr>
          <p:cNvPr id="19" name="Oval 18">
            <a:extLst>
              <a:ext uri="{FF2B5EF4-FFF2-40B4-BE49-F238E27FC236}">
                <a16:creationId xmlns:a16="http://schemas.microsoft.com/office/drawing/2014/main" id="{1206D5A5-E879-A544-BFAE-0F9EA8E73B22}"/>
              </a:ext>
            </a:extLst>
          </p:cNvPr>
          <p:cNvSpPr/>
          <p:nvPr/>
        </p:nvSpPr>
        <p:spPr>
          <a:xfrm>
            <a:off x="675360" y="3081536"/>
            <a:ext cx="2446459" cy="242426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51999" rtlCol="0" anchor="t" anchorCtr="0"/>
          <a:lstStyle/>
          <a:p>
            <a:pPr algn="ctr"/>
            <a:endParaRPr lang="de-CH" sz="2600" dirty="0">
              <a:solidFill>
                <a:srgbClr val="025378"/>
              </a:solidFill>
            </a:endParaRPr>
          </a:p>
        </p:txBody>
      </p:sp>
      <p:sp>
        <p:nvSpPr>
          <p:cNvPr id="16" name="Textfeld 15">
            <a:extLst>
              <a:ext uri="{FF2B5EF4-FFF2-40B4-BE49-F238E27FC236}">
                <a16:creationId xmlns:a16="http://schemas.microsoft.com/office/drawing/2014/main" id="{28CA7873-2789-E548-BB49-7BD8BE81E982}"/>
              </a:ext>
            </a:extLst>
          </p:cNvPr>
          <p:cNvSpPr txBox="1"/>
          <p:nvPr/>
        </p:nvSpPr>
        <p:spPr>
          <a:xfrm>
            <a:off x="3517400" y="3171154"/>
            <a:ext cx="3874000" cy="2424261"/>
          </a:xfrm>
          <a:prstGeom prst="rect">
            <a:avLst/>
          </a:prstGeom>
          <a:noFill/>
        </p:spPr>
        <p:txBody>
          <a:bodyPr wrap="square" lIns="0" tIns="90000" rIns="108000" bIns="46800" rtlCol="0">
            <a:noAutofit/>
          </a:bodyPr>
          <a:lstStyle/>
          <a:p>
            <a:pPr marL="180000">
              <a:lnSpc>
                <a:spcPct val="110000"/>
              </a:lnSpc>
              <a:spcAft>
                <a:spcPts val="600"/>
              </a:spcAft>
              <a:buClr>
                <a:schemeClr val="bg1">
                  <a:lumMod val="65000"/>
                </a:schemeClr>
              </a:buClr>
            </a:pPr>
            <a:r>
              <a:rPr lang="de-CH" sz="1400" b="1" dirty="0">
                <a:solidFill>
                  <a:srgbClr val="48908F"/>
                </a:solidFill>
                <a:latin typeface="Calibri" panose="020F0502020204030204" pitchFamily="34" charset="0"/>
                <a:cs typeface="Calibri" panose="020F0502020204030204" pitchFamily="34" charset="0"/>
              </a:rPr>
              <a:t>RECHTS- UND STEUERKONFORMITÄT</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Finanzplatzregulierung in Liechtenstein basiert auf EU-Richtlinien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International integrierte und anerkannte Finanzmarktaufsicht</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Anerkennung und Umsetzung internationaler und europäischer Standards der Steuerkooperation </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«Early </a:t>
            </a:r>
            <a:r>
              <a:rPr lang="de-CH" sz="1200" dirty="0" err="1">
                <a:solidFill>
                  <a:srgbClr val="48908F"/>
                </a:solidFill>
                <a:latin typeface="Calibri" panose="020F0502020204030204" pitchFamily="34" charset="0"/>
                <a:cs typeface="Calibri" panose="020F0502020204030204" pitchFamily="34" charset="0"/>
              </a:rPr>
              <a:t>Adopter</a:t>
            </a:r>
            <a:r>
              <a:rPr lang="de-CH" sz="1200" dirty="0">
                <a:solidFill>
                  <a:srgbClr val="48908F"/>
                </a:solidFill>
                <a:latin typeface="Calibri" panose="020F0502020204030204" pitchFamily="34" charset="0"/>
                <a:cs typeface="Calibri" panose="020F0502020204030204" pitchFamily="34" charset="0"/>
              </a:rPr>
              <a:t>» AIA (Automatischer Informationsaustausch)</a:t>
            </a:r>
          </a:p>
          <a:p>
            <a:pPr marL="185738" indent="-174625">
              <a:lnSpc>
                <a:spcPct val="110000"/>
              </a:lnSpc>
              <a:spcAft>
                <a:spcPts val="600"/>
              </a:spcAft>
              <a:buClr>
                <a:srgbClr val="CCCCCC"/>
              </a:buClr>
              <a:buFont typeface="Arial" panose="020B0604020202020204" pitchFamily="34" charset="0"/>
              <a:buChar char="•"/>
            </a:pPr>
            <a:endParaRPr lang="de-CH" sz="1200" dirty="0">
              <a:solidFill>
                <a:srgbClr val="48908F"/>
              </a:solidFill>
              <a:latin typeface="Calibri" panose="020F0502020204030204" pitchFamily="34" charset="0"/>
              <a:cs typeface="Calibri" panose="020F0502020204030204" pitchFamily="34" charset="0"/>
            </a:endParaRPr>
          </a:p>
        </p:txBody>
      </p:sp>
      <p:pic>
        <p:nvPicPr>
          <p:cNvPr id="11" name="Grafik 10" descr="Ein Bild, das Text, Elektronik, Anzeige, Screenshot enthält.&#10;&#10;Automatisch generierte Beschreibung">
            <a:extLst>
              <a:ext uri="{FF2B5EF4-FFF2-40B4-BE49-F238E27FC236}">
                <a16:creationId xmlns:a16="http://schemas.microsoft.com/office/drawing/2014/main" id="{C3F7DF8E-8120-6A4E-80B5-E0147DDF0AF1}"/>
              </a:ext>
            </a:extLst>
          </p:cNvPr>
          <p:cNvPicPr>
            <a:picLocks noChangeAspect="1"/>
          </p:cNvPicPr>
          <p:nvPr/>
        </p:nvPicPr>
        <p:blipFill>
          <a:blip r:embed="rId3"/>
          <a:stretch>
            <a:fillRect/>
          </a:stretch>
        </p:blipFill>
        <p:spPr>
          <a:xfrm>
            <a:off x="1656740" y="3713225"/>
            <a:ext cx="467452" cy="593304"/>
          </a:xfrm>
          <a:prstGeom prst="rect">
            <a:avLst/>
          </a:prstGeom>
        </p:spPr>
      </p:pic>
      <p:sp>
        <p:nvSpPr>
          <p:cNvPr id="12" name="Textfeld 11">
            <a:extLst>
              <a:ext uri="{FF2B5EF4-FFF2-40B4-BE49-F238E27FC236}">
                <a16:creationId xmlns:a16="http://schemas.microsoft.com/office/drawing/2014/main" id="{6D03BD0C-EE83-114C-87BB-2C255BB6EB4D}"/>
              </a:ext>
            </a:extLst>
          </p:cNvPr>
          <p:cNvSpPr txBox="1"/>
          <p:nvPr/>
        </p:nvSpPr>
        <p:spPr>
          <a:xfrm>
            <a:off x="911225" y="4448282"/>
            <a:ext cx="1958482" cy="548190"/>
          </a:xfrm>
          <a:prstGeom prst="rect">
            <a:avLst/>
          </a:prstGeom>
          <a:noFill/>
        </p:spPr>
        <p:txBody>
          <a:bodyPr wrap="square" lIns="0" tIns="90000" rIns="0" bIns="46800" rtlCol="0">
            <a:noAutofit/>
          </a:bodyPr>
          <a:lstStyle/>
          <a:p>
            <a:pPr algn="ctr"/>
            <a:r>
              <a:rPr lang="de-CH" sz="1200" b="1" dirty="0">
                <a:solidFill>
                  <a:srgbClr val="48908F"/>
                </a:solidFill>
              </a:rPr>
              <a:t>RECHTS- UND STEUERKONFORMITÄT</a:t>
            </a:r>
          </a:p>
        </p:txBody>
      </p:sp>
      <p:sp>
        <p:nvSpPr>
          <p:cNvPr id="14" name="Textfeld 13">
            <a:extLst>
              <a:ext uri="{FF2B5EF4-FFF2-40B4-BE49-F238E27FC236}">
                <a16:creationId xmlns:a16="http://schemas.microsoft.com/office/drawing/2014/main" id="{4F176521-AC13-8241-BF5B-76C7FBDFDC68}"/>
              </a:ext>
            </a:extLst>
          </p:cNvPr>
          <p:cNvSpPr txBox="1"/>
          <p:nvPr/>
        </p:nvSpPr>
        <p:spPr>
          <a:xfrm>
            <a:off x="7628543" y="3171154"/>
            <a:ext cx="3874000" cy="2424261"/>
          </a:xfrm>
          <a:prstGeom prst="rect">
            <a:avLst/>
          </a:prstGeom>
          <a:noFill/>
        </p:spPr>
        <p:txBody>
          <a:bodyPr wrap="square" lIns="0" tIns="90000" rIns="108000" bIns="46800" rtlCol="0">
            <a:noAutofit/>
          </a:bodyPr>
          <a:lstStyle/>
          <a:p>
            <a:pPr marL="180000">
              <a:lnSpc>
                <a:spcPct val="110000"/>
              </a:lnSpc>
              <a:spcAft>
                <a:spcPts val="600"/>
              </a:spcAft>
              <a:buClr>
                <a:schemeClr val="bg1">
                  <a:lumMod val="65000"/>
                </a:schemeClr>
              </a:buClr>
            </a:pPr>
            <a:endParaRPr lang="de-CH" sz="1400" b="1" dirty="0">
              <a:solidFill>
                <a:srgbClr val="48908F"/>
              </a:solidFill>
              <a:latin typeface="Calibri" panose="020F0502020204030204" pitchFamily="34" charset="0"/>
              <a:cs typeface="Calibri" panose="020F0502020204030204" pitchFamily="34" charset="0"/>
            </a:endParaRP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Global-Forum-Rating «</a:t>
            </a:r>
            <a:r>
              <a:rPr lang="de-CH" sz="1200" dirty="0" err="1">
                <a:solidFill>
                  <a:srgbClr val="48908F"/>
                </a:solidFill>
                <a:latin typeface="Calibri" panose="020F0502020204030204" pitchFamily="34" charset="0"/>
                <a:cs typeface="Calibri" panose="020F0502020204030204" pitchFamily="34" charset="0"/>
              </a:rPr>
              <a:t>largely</a:t>
            </a:r>
            <a:r>
              <a:rPr lang="de-CH" sz="1200" dirty="0">
                <a:solidFill>
                  <a:srgbClr val="48908F"/>
                </a:solidFill>
                <a:latin typeface="Calibri" panose="020F0502020204030204" pitchFamily="34" charset="0"/>
                <a:cs typeface="Calibri" panose="020F0502020204030204" pitchFamily="34" charset="0"/>
              </a:rPr>
              <a:t> </a:t>
            </a:r>
            <a:r>
              <a:rPr lang="de-CH" sz="1200" dirty="0" err="1">
                <a:solidFill>
                  <a:srgbClr val="48908F"/>
                </a:solidFill>
                <a:latin typeface="Calibri" panose="020F0502020204030204" pitchFamily="34" charset="0"/>
                <a:cs typeface="Calibri" panose="020F0502020204030204" pitchFamily="34" charset="0"/>
              </a:rPr>
              <a:t>compliant</a:t>
            </a:r>
            <a:r>
              <a:rPr lang="de-CH" sz="1200" dirty="0">
                <a:solidFill>
                  <a:srgbClr val="48908F"/>
                </a:solidFill>
                <a:latin typeface="Calibri" panose="020F0502020204030204" pitchFamily="34" charset="0"/>
                <a:cs typeface="Calibri" panose="020F0502020204030204" pitchFamily="34" charset="0"/>
              </a:rPr>
              <a:t>»</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Umsetzung OECD / BEPS (Richtlinien zur Unternehmensbesteuerung)</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Abkommen zum Steuerinformationsaustausch und / oder Doppelbesteuerungsabkommen mit 54 Staaten</a:t>
            </a:r>
          </a:p>
          <a:p>
            <a:pPr marL="185738" indent="-174625">
              <a:lnSpc>
                <a:spcPct val="110000"/>
              </a:lnSpc>
              <a:spcAft>
                <a:spcPts val="600"/>
              </a:spcAft>
              <a:buClr>
                <a:srgbClr val="CCCCCC"/>
              </a:buClr>
              <a:buFont typeface="Arial" panose="020B0604020202020204" pitchFamily="34" charset="0"/>
              <a:buChar char="•"/>
            </a:pPr>
            <a:endParaRPr lang="de-CH" sz="1200" dirty="0">
              <a:solidFill>
                <a:srgbClr val="48908F"/>
              </a:solidFill>
              <a:latin typeface="Calibri" panose="020F0502020204030204" pitchFamily="34" charset="0"/>
              <a:cs typeface="Calibri" panose="020F0502020204030204" pitchFamily="34" charset="0"/>
            </a:endParaRPr>
          </a:p>
          <a:p>
            <a:pPr marL="185738" indent="-174625">
              <a:lnSpc>
                <a:spcPct val="110000"/>
              </a:lnSpc>
              <a:spcAft>
                <a:spcPts val="600"/>
              </a:spcAft>
              <a:buClr>
                <a:srgbClr val="CCCCCC"/>
              </a:buClr>
              <a:buFont typeface="Arial" panose="020B0604020202020204" pitchFamily="34" charset="0"/>
              <a:buChar char="•"/>
            </a:pPr>
            <a:endParaRPr lang="de-CH" sz="1200" dirty="0">
              <a:solidFill>
                <a:srgbClr val="48908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642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DE151A91-B80F-F24C-8B07-235ADB483247}"/>
              </a:ext>
            </a:extLst>
          </p:cNvPr>
          <p:cNvSpPr txBox="1"/>
          <p:nvPr/>
        </p:nvSpPr>
        <p:spPr>
          <a:xfrm>
            <a:off x="0" y="1755058"/>
            <a:ext cx="12192000" cy="5102942"/>
          </a:xfrm>
          <a:prstGeom prst="rect">
            <a:avLst/>
          </a:prstGeom>
          <a:solidFill>
            <a:srgbClr val="E3E9E7"/>
          </a:solidFill>
        </p:spPr>
        <p:txBody>
          <a:bodyPr wrap="square" lIns="936000" tIns="468000" rIns="432000" bIns="46800" rtlCol="0">
            <a:noAutofit/>
          </a:bodyPr>
          <a:lstStyle/>
          <a:p>
            <a:endParaRPr lang="de-CH" sz="1400" dirty="0">
              <a:solidFill>
                <a:srgbClr val="025378"/>
              </a:solidFill>
            </a:endParaRPr>
          </a:p>
        </p:txBody>
      </p:sp>
      <p:sp>
        <p:nvSpPr>
          <p:cNvPr id="3" name="Titel 2">
            <a:extLst>
              <a:ext uri="{FF2B5EF4-FFF2-40B4-BE49-F238E27FC236}">
                <a16:creationId xmlns:a16="http://schemas.microsoft.com/office/drawing/2014/main" id="{C2F035E4-74C7-634B-BE29-9FBFEA2C3F66}"/>
              </a:ext>
            </a:extLst>
          </p:cNvPr>
          <p:cNvSpPr>
            <a:spLocks noGrp="1"/>
          </p:cNvSpPr>
          <p:nvPr>
            <p:ph type="title"/>
          </p:nvPr>
        </p:nvSpPr>
        <p:spPr>
          <a:xfrm>
            <a:off x="911225" y="492368"/>
            <a:ext cx="6998335" cy="862325"/>
          </a:xfrm>
        </p:spPr>
        <p:txBody>
          <a:bodyPr>
            <a:noAutofit/>
          </a:bodyPr>
          <a:lstStyle/>
          <a:p>
            <a:r>
              <a:rPr lang="de-DE" sz="2200" b="1" dirty="0"/>
              <a:t>Perfekte Verbindung zwischen</a:t>
            </a:r>
            <a:br>
              <a:rPr lang="de-DE" sz="2200" b="1" dirty="0"/>
            </a:br>
            <a:r>
              <a:rPr lang="de-DE" sz="2200" b="1" dirty="0"/>
              <a:t>Langfristigkeit und Innovation</a:t>
            </a:r>
          </a:p>
        </p:txBody>
      </p:sp>
      <p:sp>
        <p:nvSpPr>
          <p:cNvPr id="19" name="Oval 18">
            <a:extLst>
              <a:ext uri="{FF2B5EF4-FFF2-40B4-BE49-F238E27FC236}">
                <a16:creationId xmlns:a16="http://schemas.microsoft.com/office/drawing/2014/main" id="{1206D5A5-E879-A544-BFAE-0F9EA8E73B22}"/>
              </a:ext>
            </a:extLst>
          </p:cNvPr>
          <p:cNvSpPr/>
          <p:nvPr/>
        </p:nvSpPr>
        <p:spPr>
          <a:xfrm>
            <a:off x="675360" y="3081536"/>
            <a:ext cx="2446459" cy="242426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51999" rtlCol="0" anchor="t" anchorCtr="0"/>
          <a:lstStyle/>
          <a:p>
            <a:pPr algn="ctr"/>
            <a:endParaRPr lang="de-CH" sz="2600" dirty="0">
              <a:solidFill>
                <a:srgbClr val="025378"/>
              </a:solidFill>
            </a:endParaRPr>
          </a:p>
        </p:txBody>
      </p:sp>
      <p:sp>
        <p:nvSpPr>
          <p:cNvPr id="16" name="Textfeld 15">
            <a:extLst>
              <a:ext uri="{FF2B5EF4-FFF2-40B4-BE49-F238E27FC236}">
                <a16:creationId xmlns:a16="http://schemas.microsoft.com/office/drawing/2014/main" id="{28CA7873-2789-E548-BB49-7BD8BE81E982}"/>
              </a:ext>
            </a:extLst>
          </p:cNvPr>
          <p:cNvSpPr txBox="1"/>
          <p:nvPr/>
        </p:nvSpPr>
        <p:spPr>
          <a:xfrm>
            <a:off x="3438181" y="2786045"/>
            <a:ext cx="3874000" cy="3194478"/>
          </a:xfrm>
          <a:prstGeom prst="rect">
            <a:avLst/>
          </a:prstGeom>
          <a:noFill/>
        </p:spPr>
        <p:txBody>
          <a:bodyPr wrap="square" lIns="0" tIns="90000" rIns="108000" bIns="46800" rtlCol="0">
            <a:noAutofit/>
          </a:bodyPr>
          <a:lstStyle/>
          <a:p>
            <a:pPr marL="180000">
              <a:lnSpc>
                <a:spcPct val="110000"/>
              </a:lnSpc>
              <a:spcAft>
                <a:spcPts val="600"/>
              </a:spcAft>
              <a:buClr>
                <a:schemeClr val="bg1">
                  <a:lumMod val="65000"/>
                </a:schemeClr>
              </a:buClr>
            </a:pPr>
            <a:r>
              <a:rPr lang="de-CH" sz="1400" b="1" dirty="0">
                <a:solidFill>
                  <a:srgbClr val="48908F"/>
                </a:solidFill>
                <a:latin typeface="Calibri" panose="020F0502020204030204" pitchFamily="34" charset="0"/>
                <a:cs typeface="Calibri" panose="020F0502020204030204" pitchFamily="34" charset="0"/>
              </a:rPr>
              <a:t>NACHHALTIGKEIT UND PHILANTHROPIE</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Verantwortungsvolles, nachhaltiges Handeln ist ein grundlegender Bestandteil der Kultur Liechtensteins.</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Einzigartige Projekte:</a:t>
            </a:r>
          </a:p>
          <a:p>
            <a:pPr marL="360363" lvl="1" indent="-180975">
              <a:lnSpc>
                <a:spcPct val="110000"/>
              </a:lnSpc>
              <a:spcAft>
                <a:spcPts val="600"/>
              </a:spcAft>
              <a:buClr>
                <a:srgbClr val="48908F"/>
              </a:buClr>
              <a:buFont typeface="Symbol" pitchFamily="2" charset="2"/>
              <a:buChar char="-"/>
            </a:pPr>
            <a:r>
              <a:rPr lang="de-CH" sz="1200" dirty="0">
                <a:solidFill>
                  <a:srgbClr val="48908F"/>
                </a:solidFill>
                <a:latin typeface="Calibri" panose="020F0502020204030204" pitchFamily="34" charset="0"/>
                <a:cs typeface="Calibri" panose="020F0502020204030204" pitchFamily="34" charset="0"/>
              </a:rPr>
              <a:t>«Energieland»: alle Gemeinden Liechtensteins haben das Label «Energiestadt» erhalten. Liechtenstein ist weltweit das erste «Energieland».</a:t>
            </a:r>
          </a:p>
          <a:p>
            <a:pPr marL="360363" lvl="1" indent="-180975">
              <a:lnSpc>
                <a:spcPct val="110000"/>
              </a:lnSpc>
              <a:spcAft>
                <a:spcPts val="600"/>
              </a:spcAft>
              <a:buClr>
                <a:srgbClr val="48908F"/>
              </a:buClr>
              <a:buFont typeface="Symbol" pitchFamily="2" charset="2"/>
              <a:buChar char="-"/>
            </a:pPr>
            <a:r>
              <a:rPr lang="de-CH" sz="1200" dirty="0">
                <a:solidFill>
                  <a:srgbClr val="48908F"/>
                </a:solidFill>
                <a:latin typeface="Calibri" panose="020F0502020204030204" pitchFamily="34" charset="0"/>
                <a:cs typeface="Calibri" panose="020F0502020204030204" pitchFamily="34" charset="0"/>
              </a:rPr>
              <a:t>«Solarweltmeister»: Liechtenstein </a:t>
            </a:r>
            <a:r>
              <a:rPr lang="de-CH" sz="1200" dirty="0" err="1">
                <a:solidFill>
                  <a:srgbClr val="48908F"/>
                </a:solidFill>
                <a:latin typeface="Calibri" panose="020F0502020204030204" pitchFamily="34" charset="0"/>
                <a:cs typeface="Calibri" panose="020F0502020204030204" pitchFamily="34" charset="0"/>
              </a:rPr>
              <a:t>verfügt</a:t>
            </a:r>
            <a:r>
              <a:rPr lang="de-CH" sz="1200" dirty="0">
                <a:solidFill>
                  <a:srgbClr val="48908F"/>
                </a:solidFill>
                <a:latin typeface="Calibri" panose="020F0502020204030204" pitchFamily="34" charset="0"/>
                <a:cs typeface="Calibri" panose="020F0502020204030204" pitchFamily="34" charset="0"/>
              </a:rPr>
              <a:t> </a:t>
            </a:r>
            <a:r>
              <a:rPr lang="de-CH" sz="1200" dirty="0" err="1">
                <a:solidFill>
                  <a:srgbClr val="48908F"/>
                </a:solidFill>
                <a:latin typeface="Calibri" panose="020F0502020204030204" pitchFamily="34" charset="0"/>
                <a:cs typeface="Calibri" panose="020F0502020204030204" pitchFamily="34" charset="0"/>
              </a:rPr>
              <a:t>über</a:t>
            </a:r>
            <a:r>
              <a:rPr lang="de-CH" sz="1200" dirty="0">
                <a:solidFill>
                  <a:srgbClr val="48908F"/>
                </a:solidFill>
                <a:latin typeface="Calibri" panose="020F0502020204030204" pitchFamily="34" charset="0"/>
                <a:cs typeface="Calibri" panose="020F0502020204030204" pitchFamily="34" charset="0"/>
              </a:rPr>
              <a:t> die höchste Kapazität an Photovoltaik pro Kopf.</a:t>
            </a:r>
          </a:p>
          <a:p>
            <a:pPr marL="360363" lvl="1" indent="-180975">
              <a:lnSpc>
                <a:spcPct val="110000"/>
              </a:lnSpc>
              <a:spcAft>
                <a:spcPts val="600"/>
              </a:spcAft>
              <a:buClr>
                <a:srgbClr val="48908F"/>
              </a:buClr>
              <a:buFont typeface="Symbol" pitchFamily="2" charset="2"/>
              <a:buChar char="-"/>
            </a:pPr>
            <a:r>
              <a:rPr lang="de-CH" sz="1200" dirty="0">
                <a:solidFill>
                  <a:srgbClr val="48908F"/>
                </a:solidFill>
                <a:latin typeface="Calibri" panose="020F0502020204030204" pitchFamily="34" charset="0"/>
                <a:cs typeface="Calibri" panose="020F0502020204030204" pitchFamily="34" charset="0"/>
              </a:rPr>
              <a:t>«</a:t>
            </a:r>
            <a:r>
              <a:rPr lang="de-CH" sz="1200" dirty="0" err="1">
                <a:solidFill>
                  <a:srgbClr val="48908F"/>
                </a:solidFill>
                <a:latin typeface="Calibri" panose="020F0502020204030204" pitchFamily="34" charset="0"/>
                <a:cs typeface="Calibri" panose="020F0502020204030204" pitchFamily="34" charset="0"/>
              </a:rPr>
              <a:t>Waterfootprint</a:t>
            </a:r>
            <a:r>
              <a:rPr lang="de-CH" sz="1200" dirty="0">
                <a:solidFill>
                  <a:srgbClr val="48908F"/>
                </a:solidFill>
                <a:latin typeface="Calibri" panose="020F0502020204030204" pitchFamily="34" charset="0"/>
                <a:cs typeface="Calibri" panose="020F0502020204030204" pitchFamily="34" charset="0"/>
              </a:rPr>
              <a:t>»: Liechtenstein ist das erste Land, das gleich vielen Menschen in Entwicklungsländern gesicherten Zugang zu sauberem Trinkwasser bietet, wie es selbst Einwohner hat.</a:t>
            </a:r>
          </a:p>
          <a:p>
            <a:pPr marL="185738" indent="-174625">
              <a:lnSpc>
                <a:spcPct val="110000"/>
              </a:lnSpc>
              <a:spcAft>
                <a:spcPts val="600"/>
              </a:spcAft>
              <a:buClr>
                <a:srgbClr val="CCCCCC"/>
              </a:buClr>
              <a:buFont typeface="Arial" panose="020B0604020202020204" pitchFamily="34" charset="0"/>
              <a:buChar char="•"/>
            </a:pPr>
            <a:endParaRPr lang="de-CH" sz="1200" dirty="0">
              <a:solidFill>
                <a:srgbClr val="48908F"/>
              </a:solidFill>
              <a:latin typeface="Calibri" panose="020F0502020204030204" pitchFamily="34" charset="0"/>
              <a:cs typeface="Calibri" panose="020F0502020204030204" pitchFamily="34" charset="0"/>
            </a:endParaRPr>
          </a:p>
        </p:txBody>
      </p:sp>
      <p:pic>
        <p:nvPicPr>
          <p:cNvPr id="8" name="Grafik 7">
            <a:extLst>
              <a:ext uri="{FF2B5EF4-FFF2-40B4-BE49-F238E27FC236}">
                <a16:creationId xmlns:a16="http://schemas.microsoft.com/office/drawing/2014/main" id="{65950202-1DFD-9F4C-8868-47C39EE68439}"/>
              </a:ext>
            </a:extLst>
          </p:cNvPr>
          <p:cNvPicPr>
            <a:picLocks noChangeAspect="1"/>
          </p:cNvPicPr>
          <p:nvPr/>
        </p:nvPicPr>
        <p:blipFill>
          <a:blip r:embed="rId3"/>
          <a:stretch>
            <a:fillRect/>
          </a:stretch>
        </p:blipFill>
        <p:spPr>
          <a:xfrm>
            <a:off x="1629294" y="3600858"/>
            <a:ext cx="665220" cy="647241"/>
          </a:xfrm>
          <a:prstGeom prst="rect">
            <a:avLst/>
          </a:prstGeom>
        </p:spPr>
      </p:pic>
      <p:sp>
        <p:nvSpPr>
          <p:cNvPr id="10" name="Textfeld 9">
            <a:extLst>
              <a:ext uri="{FF2B5EF4-FFF2-40B4-BE49-F238E27FC236}">
                <a16:creationId xmlns:a16="http://schemas.microsoft.com/office/drawing/2014/main" id="{5D95FC70-45F3-7848-A372-138AC78C63F6}"/>
              </a:ext>
            </a:extLst>
          </p:cNvPr>
          <p:cNvSpPr txBox="1"/>
          <p:nvPr/>
        </p:nvSpPr>
        <p:spPr>
          <a:xfrm>
            <a:off x="982663" y="4448282"/>
            <a:ext cx="1958482" cy="548190"/>
          </a:xfrm>
          <a:prstGeom prst="rect">
            <a:avLst/>
          </a:prstGeom>
          <a:noFill/>
        </p:spPr>
        <p:txBody>
          <a:bodyPr wrap="square" lIns="0" tIns="90000" rIns="0" bIns="46800" rtlCol="0">
            <a:noAutofit/>
          </a:bodyPr>
          <a:lstStyle/>
          <a:p>
            <a:pPr algn="ctr"/>
            <a:r>
              <a:rPr lang="de-CH" sz="1200" b="1" dirty="0">
                <a:solidFill>
                  <a:srgbClr val="48908F"/>
                </a:solidFill>
              </a:rPr>
              <a:t>NACHHALTIGKEIT UND PHILANTHROPIE</a:t>
            </a:r>
          </a:p>
        </p:txBody>
      </p:sp>
      <p:sp>
        <p:nvSpPr>
          <p:cNvPr id="13" name="Textfeld 12">
            <a:extLst>
              <a:ext uri="{FF2B5EF4-FFF2-40B4-BE49-F238E27FC236}">
                <a16:creationId xmlns:a16="http://schemas.microsoft.com/office/drawing/2014/main" id="{5D59C5B1-3961-B249-8DFA-A7269232343E}"/>
              </a:ext>
            </a:extLst>
          </p:cNvPr>
          <p:cNvSpPr txBox="1"/>
          <p:nvPr/>
        </p:nvSpPr>
        <p:spPr>
          <a:xfrm>
            <a:off x="7561087" y="2786045"/>
            <a:ext cx="3874000" cy="2424261"/>
          </a:xfrm>
          <a:prstGeom prst="rect">
            <a:avLst/>
          </a:prstGeom>
          <a:noFill/>
        </p:spPr>
        <p:txBody>
          <a:bodyPr wrap="square" lIns="0" tIns="90000" rIns="108000" bIns="46800" rtlCol="0">
            <a:noAutofit/>
          </a:bodyPr>
          <a:lstStyle/>
          <a:p>
            <a:pPr marL="180000">
              <a:lnSpc>
                <a:spcPct val="110000"/>
              </a:lnSpc>
              <a:spcAft>
                <a:spcPts val="600"/>
              </a:spcAft>
              <a:buClr>
                <a:schemeClr val="bg1">
                  <a:lumMod val="65000"/>
                </a:schemeClr>
              </a:buClr>
            </a:pPr>
            <a:endParaRPr lang="de-CH" sz="1400" b="1" dirty="0">
              <a:solidFill>
                <a:srgbClr val="48908F"/>
              </a:solidFill>
              <a:latin typeface="Calibri" panose="020F0502020204030204" pitchFamily="34" charset="0"/>
              <a:cs typeface="Calibri" panose="020F0502020204030204" pitchFamily="34" charset="0"/>
            </a:endParaRP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Ausgezeichnete internationale Reputation als Philanthropie-Standort im Herzen Europas.</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Fortschrittliche </a:t>
            </a:r>
            <a:r>
              <a:rPr lang="de-CH" sz="1200" dirty="0" err="1">
                <a:solidFill>
                  <a:srgbClr val="48908F"/>
                </a:solidFill>
                <a:latin typeface="Calibri" panose="020F0502020204030204" pitchFamily="34" charset="0"/>
                <a:cs typeface="Calibri" panose="020F0502020204030204" pitchFamily="34" charset="0"/>
              </a:rPr>
              <a:t>Foundation</a:t>
            </a:r>
            <a:r>
              <a:rPr lang="de-CH" sz="1200" dirty="0">
                <a:solidFill>
                  <a:srgbClr val="48908F"/>
                </a:solidFill>
                <a:latin typeface="Calibri" panose="020F0502020204030204" pitchFamily="34" charset="0"/>
                <a:cs typeface="Calibri" panose="020F0502020204030204" pitchFamily="34" charset="0"/>
              </a:rPr>
              <a:t> </a:t>
            </a:r>
            <a:r>
              <a:rPr lang="de-CH" sz="1200" dirty="0" err="1">
                <a:solidFill>
                  <a:srgbClr val="48908F"/>
                </a:solidFill>
                <a:latin typeface="Calibri" panose="020F0502020204030204" pitchFamily="34" charset="0"/>
                <a:cs typeface="Calibri" panose="020F0502020204030204" pitchFamily="34" charset="0"/>
              </a:rPr>
              <a:t>Governance</a:t>
            </a:r>
            <a:r>
              <a:rPr lang="de-CH" sz="1200" dirty="0">
                <a:solidFill>
                  <a:srgbClr val="48908F"/>
                </a:solidFill>
                <a:latin typeface="Calibri" panose="020F0502020204030204" pitchFamily="34" charset="0"/>
                <a:cs typeface="Calibri" panose="020F0502020204030204" pitchFamily="34" charset="0"/>
              </a:rPr>
              <a:t> mit hohem Schutz der Privatsphäre.</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2022 vom «Global </a:t>
            </a:r>
            <a:r>
              <a:rPr lang="de-CH" sz="1200" dirty="0" err="1">
                <a:solidFill>
                  <a:srgbClr val="48908F"/>
                </a:solidFill>
                <a:latin typeface="Calibri" panose="020F0502020204030204" pitchFamily="34" charset="0"/>
                <a:cs typeface="Calibri" panose="020F0502020204030204" pitchFamily="34" charset="0"/>
              </a:rPr>
              <a:t>Philanthropy</a:t>
            </a:r>
            <a:r>
              <a:rPr lang="de-CH" sz="1200" dirty="0">
                <a:solidFill>
                  <a:srgbClr val="48908F"/>
                </a:solidFill>
                <a:latin typeface="Calibri" panose="020F0502020204030204" pitchFamily="34" charset="0"/>
                <a:cs typeface="Calibri" panose="020F0502020204030204" pitchFamily="34" charset="0"/>
              </a:rPr>
              <a:t> Environment Index» zum </a:t>
            </a:r>
            <a:r>
              <a:rPr lang="de-CH" sz="1200" dirty="0" err="1">
                <a:solidFill>
                  <a:srgbClr val="48908F"/>
                </a:solidFill>
                <a:latin typeface="Calibri" panose="020F0502020204030204" pitchFamily="34" charset="0"/>
                <a:cs typeface="Calibri" panose="020F0502020204030204" pitchFamily="34" charset="0"/>
              </a:rPr>
              <a:t>Philanthropiestandort</a:t>
            </a:r>
            <a:r>
              <a:rPr lang="de-CH" sz="1200" dirty="0">
                <a:solidFill>
                  <a:srgbClr val="48908F"/>
                </a:solidFill>
                <a:latin typeface="Calibri" panose="020F0502020204030204" pitchFamily="34" charset="0"/>
                <a:cs typeface="Calibri" panose="020F0502020204030204" pitchFamily="34" charset="0"/>
              </a:rPr>
              <a:t> Nr. 1 gekürt.</a:t>
            </a:r>
          </a:p>
        </p:txBody>
      </p:sp>
    </p:spTree>
    <p:extLst>
      <p:ext uri="{BB962C8B-B14F-4D97-AF65-F5344CB8AC3E}">
        <p14:creationId xmlns:p14="http://schemas.microsoft.com/office/powerpoint/2010/main" val="3550450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feld 17">
            <a:extLst>
              <a:ext uri="{FF2B5EF4-FFF2-40B4-BE49-F238E27FC236}">
                <a16:creationId xmlns:a16="http://schemas.microsoft.com/office/drawing/2014/main" id="{13FBF199-2B34-7641-BBEA-0783E76B6569}"/>
              </a:ext>
            </a:extLst>
          </p:cNvPr>
          <p:cNvSpPr txBox="1"/>
          <p:nvPr/>
        </p:nvSpPr>
        <p:spPr>
          <a:xfrm>
            <a:off x="0" y="1755058"/>
            <a:ext cx="12192000" cy="5102942"/>
          </a:xfrm>
          <a:prstGeom prst="rect">
            <a:avLst/>
          </a:prstGeom>
          <a:solidFill>
            <a:srgbClr val="E3E9E7"/>
          </a:solidFill>
        </p:spPr>
        <p:txBody>
          <a:bodyPr wrap="square" lIns="936000" tIns="468000" rIns="432000" bIns="46800" rtlCol="0">
            <a:noAutofit/>
          </a:bodyPr>
          <a:lstStyle/>
          <a:p>
            <a:endParaRPr lang="de-CH" sz="1400" dirty="0">
              <a:solidFill>
                <a:srgbClr val="025378"/>
              </a:solidFill>
            </a:endParaRPr>
          </a:p>
        </p:txBody>
      </p:sp>
      <p:sp>
        <p:nvSpPr>
          <p:cNvPr id="10" name="Titel 2">
            <a:extLst>
              <a:ext uri="{FF2B5EF4-FFF2-40B4-BE49-F238E27FC236}">
                <a16:creationId xmlns:a16="http://schemas.microsoft.com/office/drawing/2014/main" id="{B15DAA70-D640-DB4C-9B5F-C93C5CDCC5F4}"/>
              </a:ext>
            </a:extLst>
          </p:cNvPr>
          <p:cNvSpPr>
            <a:spLocks noGrp="1"/>
          </p:cNvSpPr>
          <p:nvPr>
            <p:ph type="title"/>
          </p:nvPr>
        </p:nvSpPr>
        <p:spPr>
          <a:xfrm>
            <a:off x="911225" y="492368"/>
            <a:ext cx="6998335" cy="862325"/>
          </a:xfrm>
        </p:spPr>
        <p:txBody>
          <a:bodyPr>
            <a:noAutofit/>
          </a:bodyPr>
          <a:lstStyle/>
          <a:p>
            <a:r>
              <a:rPr lang="de-DE" sz="2200" b="1" dirty="0"/>
              <a:t>Professioneller, innovativer, international anerkannter</a:t>
            </a:r>
            <a:br>
              <a:rPr lang="de-DE" sz="2200" b="1" dirty="0"/>
            </a:br>
            <a:r>
              <a:rPr lang="de-DE" sz="2200" b="1" dirty="0"/>
              <a:t>und breit aufgestellter Finanzplatz Liechtenstein</a:t>
            </a:r>
          </a:p>
        </p:txBody>
      </p:sp>
      <p:pic>
        <p:nvPicPr>
          <p:cNvPr id="3" name="Grafik 2">
            <a:extLst>
              <a:ext uri="{FF2B5EF4-FFF2-40B4-BE49-F238E27FC236}">
                <a16:creationId xmlns:a16="http://schemas.microsoft.com/office/drawing/2014/main" id="{2BAB7FE8-2083-AE41-A104-05BC45C64782}"/>
              </a:ext>
            </a:extLst>
          </p:cNvPr>
          <p:cNvPicPr>
            <a:picLocks noChangeAspect="1"/>
          </p:cNvPicPr>
          <p:nvPr/>
        </p:nvPicPr>
        <p:blipFill>
          <a:blip r:embed="rId3"/>
          <a:stretch>
            <a:fillRect/>
          </a:stretch>
        </p:blipFill>
        <p:spPr>
          <a:xfrm>
            <a:off x="974845" y="2874701"/>
            <a:ext cx="1334619" cy="823015"/>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233AD72C-2448-BF46-B4E0-F4969B872715}"/>
              </a:ext>
            </a:extLst>
          </p:cNvPr>
          <p:cNvPicPr>
            <a:picLocks noChangeAspect="1"/>
          </p:cNvPicPr>
          <p:nvPr/>
        </p:nvPicPr>
        <p:blipFill>
          <a:blip r:embed="rId4"/>
          <a:stretch>
            <a:fillRect/>
          </a:stretch>
        </p:blipFill>
        <p:spPr>
          <a:xfrm>
            <a:off x="3035314" y="3160283"/>
            <a:ext cx="2243199" cy="537433"/>
          </a:xfrm>
          <a:prstGeom prst="rect">
            <a:avLst/>
          </a:prstGeom>
        </p:spPr>
      </p:pic>
      <p:pic>
        <p:nvPicPr>
          <p:cNvPr id="7" name="Grafik 6">
            <a:extLst>
              <a:ext uri="{FF2B5EF4-FFF2-40B4-BE49-F238E27FC236}">
                <a16:creationId xmlns:a16="http://schemas.microsoft.com/office/drawing/2014/main" id="{0899AC1F-9CBA-6B43-A8AC-6A0C6F1B3F61}"/>
              </a:ext>
            </a:extLst>
          </p:cNvPr>
          <p:cNvPicPr>
            <a:picLocks noChangeAspect="1"/>
          </p:cNvPicPr>
          <p:nvPr/>
        </p:nvPicPr>
        <p:blipFill>
          <a:blip r:embed="rId5"/>
          <a:stretch>
            <a:fillRect/>
          </a:stretch>
        </p:blipFill>
        <p:spPr>
          <a:xfrm>
            <a:off x="6567586" y="3160284"/>
            <a:ext cx="1354329" cy="537432"/>
          </a:xfrm>
          <a:prstGeom prst="rect">
            <a:avLst/>
          </a:prstGeom>
        </p:spPr>
      </p:pic>
      <p:pic>
        <p:nvPicPr>
          <p:cNvPr id="11" name="Grafik 10">
            <a:extLst>
              <a:ext uri="{FF2B5EF4-FFF2-40B4-BE49-F238E27FC236}">
                <a16:creationId xmlns:a16="http://schemas.microsoft.com/office/drawing/2014/main" id="{F363BB1A-A40F-1746-92F5-C47C85F319B3}"/>
              </a:ext>
            </a:extLst>
          </p:cNvPr>
          <p:cNvPicPr>
            <a:picLocks noChangeAspect="1"/>
          </p:cNvPicPr>
          <p:nvPr/>
        </p:nvPicPr>
        <p:blipFill>
          <a:blip r:embed="rId6"/>
          <a:stretch>
            <a:fillRect/>
          </a:stretch>
        </p:blipFill>
        <p:spPr>
          <a:xfrm>
            <a:off x="9536635" y="3315666"/>
            <a:ext cx="1188600" cy="382050"/>
          </a:xfrm>
          <a:prstGeom prst="rect">
            <a:avLst/>
          </a:prstGeom>
        </p:spPr>
      </p:pic>
      <p:pic>
        <p:nvPicPr>
          <p:cNvPr id="13" name="Grafik 12">
            <a:extLst>
              <a:ext uri="{FF2B5EF4-FFF2-40B4-BE49-F238E27FC236}">
                <a16:creationId xmlns:a16="http://schemas.microsoft.com/office/drawing/2014/main" id="{68380B24-99E9-B24E-BA8D-1874B2C3FBDE}"/>
              </a:ext>
            </a:extLst>
          </p:cNvPr>
          <p:cNvPicPr>
            <a:picLocks noChangeAspect="1"/>
          </p:cNvPicPr>
          <p:nvPr/>
        </p:nvPicPr>
        <p:blipFill>
          <a:blip r:embed="rId7"/>
          <a:stretch>
            <a:fillRect/>
          </a:stretch>
        </p:blipFill>
        <p:spPr>
          <a:xfrm>
            <a:off x="974845" y="4312278"/>
            <a:ext cx="977148" cy="674697"/>
          </a:xfrm>
          <a:prstGeom prst="rect">
            <a:avLst/>
          </a:prstGeom>
        </p:spPr>
      </p:pic>
      <p:pic>
        <p:nvPicPr>
          <p:cNvPr id="15" name="Grafik 14" descr="Ein Bild, das Text enthält.&#10;&#10;Automatisch generierte Beschreibung">
            <a:extLst>
              <a:ext uri="{FF2B5EF4-FFF2-40B4-BE49-F238E27FC236}">
                <a16:creationId xmlns:a16="http://schemas.microsoft.com/office/drawing/2014/main" id="{75C863C4-09C8-3841-B602-4C2E3C9F5FCB}"/>
              </a:ext>
            </a:extLst>
          </p:cNvPr>
          <p:cNvPicPr>
            <a:picLocks noChangeAspect="1"/>
          </p:cNvPicPr>
          <p:nvPr/>
        </p:nvPicPr>
        <p:blipFill>
          <a:blip r:embed="rId8"/>
          <a:stretch>
            <a:fillRect/>
          </a:stretch>
        </p:blipFill>
        <p:spPr>
          <a:xfrm>
            <a:off x="9536635" y="4395330"/>
            <a:ext cx="924715" cy="508594"/>
          </a:xfrm>
          <a:prstGeom prst="rect">
            <a:avLst/>
          </a:prstGeom>
        </p:spPr>
      </p:pic>
      <p:pic>
        <p:nvPicPr>
          <p:cNvPr id="19" name="Grafik 18" descr="Ein Bild, das Text enthält.&#10;&#10;Automatisch generierte Beschreibung">
            <a:extLst>
              <a:ext uri="{FF2B5EF4-FFF2-40B4-BE49-F238E27FC236}">
                <a16:creationId xmlns:a16="http://schemas.microsoft.com/office/drawing/2014/main" id="{C4D69993-587B-4741-940C-3AE816C595D0}"/>
              </a:ext>
            </a:extLst>
          </p:cNvPr>
          <p:cNvPicPr>
            <a:picLocks noChangeAspect="1"/>
          </p:cNvPicPr>
          <p:nvPr/>
        </p:nvPicPr>
        <p:blipFill>
          <a:blip r:embed="rId9"/>
          <a:stretch>
            <a:fillRect/>
          </a:stretch>
        </p:blipFill>
        <p:spPr>
          <a:xfrm>
            <a:off x="3540419" y="5684397"/>
            <a:ext cx="1496074" cy="418021"/>
          </a:xfrm>
          <a:prstGeom prst="rect">
            <a:avLst/>
          </a:prstGeom>
        </p:spPr>
      </p:pic>
      <p:pic>
        <p:nvPicPr>
          <p:cNvPr id="21" name="Grafik 20">
            <a:extLst>
              <a:ext uri="{FF2B5EF4-FFF2-40B4-BE49-F238E27FC236}">
                <a16:creationId xmlns:a16="http://schemas.microsoft.com/office/drawing/2014/main" id="{6949CE99-6329-864C-A3F9-79B7B37A484F}"/>
              </a:ext>
            </a:extLst>
          </p:cNvPr>
          <p:cNvPicPr>
            <a:picLocks noChangeAspect="1"/>
          </p:cNvPicPr>
          <p:nvPr/>
        </p:nvPicPr>
        <p:blipFill>
          <a:blip r:embed="rId10"/>
          <a:stretch>
            <a:fillRect/>
          </a:stretch>
        </p:blipFill>
        <p:spPr>
          <a:xfrm>
            <a:off x="3578342" y="4498389"/>
            <a:ext cx="1265242" cy="306107"/>
          </a:xfrm>
          <a:prstGeom prst="rect">
            <a:avLst/>
          </a:prstGeom>
        </p:spPr>
      </p:pic>
      <p:pic>
        <p:nvPicPr>
          <p:cNvPr id="23" name="Grafik 22" descr="Ein Bild, das Text enthält.&#10;&#10;Automatisch generierte Beschreibung">
            <a:extLst>
              <a:ext uri="{FF2B5EF4-FFF2-40B4-BE49-F238E27FC236}">
                <a16:creationId xmlns:a16="http://schemas.microsoft.com/office/drawing/2014/main" id="{FAC9CEF4-0D3E-4741-8752-211811A78ADA}"/>
              </a:ext>
            </a:extLst>
          </p:cNvPr>
          <p:cNvPicPr>
            <a:picLocks noChangeAspect="1"/>
          </p:cNvPicPr>
          <p:nvPr/>
        </p:nvPicPr>
        <p:blipFill>
          <a:blip r:embed="rId11"/>
          <a:stretch>
            <a:fillRect/>
          </a:stretch>
        </p:blipFill>
        <p:spPr>
          <a:xfrm>
            <a:off x="1040185" y="5424037"/>
            <a:ext cx="1221085" cy="678381"/>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AB0EF075-B203-6FE7-1219-71C3AB4E1065}"/>
              </a:ext>
            </a:extLst>
          </p:cNvPr>
          <p:cNvPicPr>
            <a:picLocks noChangeAspect="1"/>
          </p:cNvPicPr>
          <p:nvPr/>
        </p:nvPicPr>
        <p:blipFill>
          <a:blip r:embed="rId12"/>
          <a:stretch>
            <a:fillRect/>
          </a:stretch>
        </p:blipFill>
        <p:spPr>
          <a:xfrm>
            <a:off x="6298710" y="4576182"/>
            <a:ext cx="1861125" cy="290958"/>
          </a:xfrm>
          <a:prstGeom prst="rect">
            <a:avLst/>
          </a:prstGeom>
        </p:spPr>
      </p:pic>
      <p:pic>
        <p:nvPicPr>
          <p:cNvPr id="6" name="Grafik 5" descr="Ein Bild, das Grafiken, Schrift, Grafikdesign, Text enthält.&#10;&#10;Automatisch generierte Beschreibung">
            <a:extLst>
              <a:ext uri="{FF2B5EF4-FFF2-40B4-BE49-F238E27FC236}">
                <a16:creationId xmlns:a16="http://schemas.microsoft.com/office/drawing/2014/main" id="{C5826CA0-5B2A-3311-B80B-1A0084C42C8F}"/>
              </a:ext>
            </a:extLst>
          </p:cNvPr>
          <p:cNvPicPr>
            <a:picLocks noChangeAspect="1"/>
          </p:cNvPicPr>
          <p:nvPr/>
        </p:nvPicPr>
        <p:blipFill>
          <a:blip r:embed="rId13"/>
          <a:stretch>
            <a:fillRect/>
          </a:stretch>
        </p:blipFill>
        <p:spPr>
          <a:xfrm>
            <a:off x="6438066" y="5793862"/>
            <a:ext cx="1660053" cy="305450"/>
          </a:xfrm>
          <a:prstGeom prst="rect">
            <a:avLst/>
          </a:prstGeom>
        </p:spPr>
      </p:pic>
      <p:pic>
        <p:nvPicPr>
          <p:cNvPr id="14" name="Grafik 13" descr="Ein Bild, das Text, Screenshot, Schrift, Grafikdesign enthält.&#10;&#10;Automatisch generierte Beschreibung">
            <a:extLst>
              <a:ext uri="{FF2B5EF4-FFF2-40B4-BE49-F238E27FC236}">
                <a16:creationId xmlns:a16="http://schemas.microsoft.com/office/drawing/2014/main" id="{E4123D99-0B17-7B18-72DF-6AA58B271C97}"/>
              </a:ext>
            </a:extLst>
          </p:cNvPr>
          <p:cNvPicPr>
            <a:picLocks noChangeAspect="1"/>
          </p:cNvPicPr>
          <p:nvPr/>
        </p:nvPicPr>
        <p:blipFill>
          <a:blip r:embed="rId14"/>
          <a:stretch>
            <a:fillRect/>
          </a:stretch>
        </p:blipFill>
        <p:spPr>
          <a:xfrm>
            <a:off x="9277288" y="5674047"/>
            <a:ext cx="2109231" cy="438720"/>
          </a:xfrm>
          <a:prstGeom prst="rect">
            <a:avLst/>
          </a:prstGeom>
        </p:spPr>
      </p:pic>
    </p:spTree>
    <p:extLst>
      <p:ext uri="{BB962C8B-B14F-4D97-AF65-F5344CB8AC3E}">
        <p14:creationId xmlns:p14="http://schemas.microsoft.com/office/powerpoint/2010/main" val="1093849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DE151A91-B80F-F24C-8B07-235ADB483247}"/>
              </a:ext>
            </a:extLst>
          </p:cNvPr>
          <p:cNvSpPr txBox="1"/>
          <p:nvPr/>
        </p:nvSpPr>
        <p:spPr>
          <a:xfrm>
            <a:off x="0" y="1755058"/>
            <a:ext cx="12192000" cy="5102942"/>
          </a:xfrm>
          <a:prstGeom prst="rect">
            <a:avLst/>
          </a:prstGeom>
          <a:solidFill>
            <a:srgbClr val="E3E9E7"/>
          </a:solidFill>
        </p:spPr>
        <p:txBody>
          <a:bodyPr wrap="square" lIns="936000" tIns="468000" rIns="432000" bIns="46800" rtlCol="0">
            <a:noAutofit/>
          </a:bodyPr>
          <a:lstStyle/>
          <a:p>
            <a:endParaRPr lang="de-CH" sz="1400" dirty="0">
              <a:solidFill>
                <a:srgbClr val="025378"/>
              </a:solidFill>
            </a:endParaRPr>
          </a:p>
        </p:txBody>
      </p:sp>
      <p:sp>
        <p:nvSpPr>
          <p:cNvPr id="3" name="Titel 2">
            <a:extLst>
              <a:ext uri="{FF2B5EF4-FFF2-40B4-BE49-F238E27FC236}">
                <a16:creationId xmlns:a16="http://schemas.microsoft.com/office/drawing/2014/main" id="{C2F035E4-74C7-634B-BE29-9FBFEA2C3F66}"/>
              </a:ext>
            </a:extLst>
          </p:cNvPr>
          <p:cNvSpPr>
            <a:spLocks noGrp="1"/>
          </p:cNvSpPr>
          <p:nvPr>
            <p:ph type="title"/>
          </p:nvPr>
        </p:nvSpPr>
        <p:spPr>
          <a:xfrm>
            <a:off x="911225" y="492368"/>
            <a:ext cx="6998335" cy="862325"/>
          </a:xfrm>
        </p:spPr>
        <p:txBody>
          <a:bodyPr>
            <a:noAutofit/>
          </a:bodyPr>
          <a:lstStyle/>
          <a:p>
            <a:br>
              <a:rPr lang="de-DE" sz="2200" b="1" dirty="0"/>
            </a:br>
            <a:r>
              <a:rPr lang="de-DE" sz="1200" dirty="0"/>
              <a:t>Treuhandgesellschaften</a:t>
            </a:r>
            <a:br>
              <a:rPr lang="de-DE" sz="2200" b="1" dirty="0"/>
            </a:br>
            <a:r>
              <a:rPr lang="de-DE" sz="2200" b="1" dirty="0"/>
              <a:t>Sicherung von Vermögenswerten</a:t>
            </a:r>
            <a:br>
              <a:rPr lang="de-DE" sz="2200" b="1" dirty="0"/>
            </a:br>
            <a:r>
              <a:rPr lang="de-DE" sz="2200" b="1" dirty="0"/>
              <a:t>über Generationen</a:t>
            </a:r>
          </a:p>
        </p:txBody>
      </p:sp>
      <p:sp>
        <p:nvSpPr>
          <p:cNvPr id="16" name="Textfeld 15">
            <a:extLst>
              <a:ext uri="{FF2B5EF4-FFF2-40B4-BE49-F238E27FC236}">
                <a16:creationId xmlns:a16="http://schemas.microsoft.com/office/drawing/2014/main" id="{8F1A7F46-634B-B448-8120-C51C254909C7}"/>
              </a:ext>
            </a:extLst>
          </p:cNvPr>
          <p:cNvSpPr txBox="1"/>
          <p:nvPr/>
        </p:nvSpPr>
        <p:spPr>
          <a:xfrm>
            <a:off x="840703" y="2690832"/>
            <a:ext cx="3362632" cy="2898756"/>
          </a:xfrm>
          <a:prstGeom prst="rect">
            <a:avLst/>
          </a:prstGeom>
          <a:noFill/>
        </p:spPr>
        <p:txBody>
          <a:bodyPr wrap="square" lIns="0" tIns="90000" rIns="108000" bIns="46800" rtlCol="0">
            <a:noAutofit/>
          </a:bodyPr>
          <a:lstStyle/>
          <a:p>
            <a:pPr marL="180000">
              <a:lnSpc>
                <a:spcPct val="110000"/>
              </a:lnSpc>
              <a:spcAft>
                <a:spcPts val="600"/>
              </a:spcAft>
              <a:buClr>
                <a:schemeClr val="bg1">
                  <a:lumMod val="65000"/>
                </a:schemeClr>
              </a:buClr>
            </a:pPr>
            <a:r>
              <a:rPr lang="de-CH" sz="1400" b="1" dirty="0">
                <a:solidFill>
                  <a:srgbClr val="025378"/>
                </a:solidFill>
                <a:latin typeface="Calibri" panose="020F0502020204030204" pitchFamily="34" charset="0"/>
                <a:cs typeface="Calibri" panose="020F0502020204030204" pitchFamily="34" charset="0"/>
              </a:rPr>
              <a:t>Kompetenzen und Stärken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Vermögenserhaltung</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Vermögensstrukturierung</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Treuhänderische Gründung im Namen der Kunden von Stiftungen, Gesellschaften und Trusts sowie deren Betreuung und Verwaltung</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Finanz-, Wirtschafts- und Steuerberatung</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Buchhaltung und Jahresabschluss</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Lohnabrechnungen</a:t>
            </a:r>
            <a:endParaRPr lang="de-CH" sz="1200" dirty="0">
              <a:solidFill>
                <a:srgbClr val="025378"/>
              </a:solidFill>
            </a:endParaRPr>
          </a:p>
        </p:txBody>
      </p:sp>
      <p:pic>
        <p:nvPicPr>
          <p:cNvPr id="5" name="Grafik 4">
            <a:extLst>
              <a:ext uri="{FF2B5EF4-FFF2-40B4-BE49-F238E27FC236}">
                <a16:creationId xmlns:a16="http://schemas.microsoft.com/office/drawing/2014/main" id="{C10C34BC-50D5-494E-A274-3307AF0FF51F}"/>
              </a:ext>
            </a:extLst>
          </p:cNvPr>
          <p:cNvPicPr>
            <a:picLocks noChangeAspect="1"/>
          </p:cNvPicPr>
          <p:nvPr/>
        </p:nvPicPr>
        <p:blipFill>
          <a:blip r:embed="rId3"/>
          <a:stretch>
            <a:fillRect/>
          </a:stretch>
        </p:blipFill>
        <p:spPr>
          <a:xfrm>
            <a:off x="5375275" y="3103305"/>
            <a:ext cx="1203325" cy="666126"/>
          </a:xfrm>
          <a:prstGeom prst="rect">
            <a:avLst/>
          </a:prstGeom>
        </p:spPr>
      </p:pic>
      <p:sp>
        <p:nvSpPr>
          <p:cNvPr id="23" name="Textfeld 22">
            <a:extLst>
              <a:ext uri="{FF2B5EF4-FFF2-40B4-BE49-F238E27FC236}">
                <a16:creationId xmlns:a16="http://schemas.microsoft.com/office/drawing/2014/main" id="{231A6A1D-4579-5F48-823A-4CED97C40539}"/>
              </a:ext>
            </a:extLst>
          </p:cNvPr>
          <p:cNvSpPr txBox="1"/>
          <p:nvPr/>
        </p:nvSpPr>
        <p:spPr>
          <a:xfrm>
            <a:off x="5375275" y="3914889"/>
            <a:ext cx="1958482" cy="548190"/>
          </a:xfrm>
          <a:prstGeom prst="rect">
            <a:avLst/>
          </a:prstGeom>
          <a:noFill/>
        </p:spPr>
        <p:txBody>
          <a:bodyPr wrap="square" lIns="0" tIns="90000" rIns="0" bIns="46800" rtlCol="0">
            <a:noAutofit/>
          </a:bodyPr>
          <a:lstStyle/>
          <a:p>
            <a:r>
              <a:rPr lang="de-CH" sz="2400" dirty="0">
                <a:solidFill>
                  <a:srgbClr val="48908F"/>
                </a:solidFill>
              </a:rPr>
              <a:t>136</a:t>
            </a:r>
          </a:p>
          <a:p>
            <a:r>
              <a:rPr lang="de-CH" sz="1200" dirty="0">
                <a:solidFill>
                  <a:srgbClr val="48908F"/>
                </a:solidFill>
              </a:rPr>
              <a:t>Treuhänder</a:t>
            </a:r>
          </a:p>
        </p:txBody>
      </p:sp>
      <p:pic>
        <p:nvPicPr>
          <p:cNvPr id="4" name="Grafik 3">
            <a:extLst>
              <a:ext uri="{FF2B5EF4-FFF2-40B4-BE49-F238E27FC236}">
                <a16:creationId xmlns:a16="http://schemas.microsoft.com/office/drawing/2014/main" id="{3F559322-3D82-554D-AA84-90AB3D699538}"/>
              </a:ext>
            </a:extLst>
          </p:cNvPr>
          <p:cNvPicPr>
            <a:picLocks noChangeAspect="1"/>
          </p:cNvPicPr>
          <p:nvPr/>
        </p:nvPicPr>
        <p:blipFill>
          <a:blip r:embed="rId4"/>
          <a:stretch>
            <a:fillRect/>
          </a:stretch>
        </p:blipFill>
        <p:spPr>
          <a:xfrm>
            <a:off x="7450365" y="2814399"/>
            <a:ext cx="955032" cy="955032"/>
          </a:xfrm>
          <a:prstGeom prst="rect">
            <a:avLst/>
          </a:prstGeom>
        </p:spPr>
      </p:pic>
      <p:sp>
        <p:nvSpPr>
          <p:cNvPr id="10" name="Textfeld 9">
            <a:extLst>
              <a:ext uri="{FF2B5EF4-FFF2-40B4-BE49-F238E27FC236}">
                <a16:creationId xmlns:a16="http://schemas.microsoft.com/office/drawing/2014/main" id="{2A1303C9-2B50-4841-814B-65AEA8213ACF}"/>
              </a:ext>
            </a:extLst>
          </p:cNvPr>
          <p:cNvSpPr txBox="1"/>
          <p:nvPr/>
        </p:nvSpPr>
        <p:spPr>
          <a:xfrm>
            <a:off x="7453004" y="3900468"/>
            <a:ext cx="1519356" cy="548190"/>
          </a:xfrm>
          <a:prstGeom prst="rect">
            <a:avLst/>
          </a:prstGeom>
          <a:noFill/>
        </p:spPr>
        <p:txBody>
          <a:bodyPr wrap="square" lIns="0" tIns="90000" rIns="0" bIns="46800" rtlCol="0">
            <a:noAutofit/>
          </a:bodyPr>
          <a:lstStyle/>
          <a:p>
            <a:r>
              <a:rPr lang="de-CH" sz="2400" dirty="0">
                <a:solidFill>
                  <a:srgbClr val="9273AD"/>
                </a:solidFill>
              </a:rPr>
              <a:t>2500</a:t>
            </a:r>
          </a:p>
          <a:p>
            <a:r>
              <a:rPr lang="de-CH" sz="1200" dirty="0">
                <a:solidFill>
                  <a:srgbClr val="9273AD"/>
                </a:solidFill>
              </a:rPr>
              <a:t>Mitarbeitende</a:t>
            </a:r>
          </a:p>
        </p:txBody>
      </p:sp>
      <p:pic>
        <p:nvPicPr>
          <p:cNvPr id="7" name="Grafik 6">
            <a:extLst>
              <a:ext uri="{FF2B5EF4-FFF2-40B4-BE49-F238E27FC236}">
                <a16:creationId xmlns:a16="http://schemas.microsoft.com/office/drawing/2014/main" id="{30074716-084E-3B46-A03F-125D0055F3A9}"/>
              </a:ext>
            </a:extLst>
          </p:cNvPr>
          <p:cNvPicPr>
            <a:picLocks noChangeAspect="1"/>
          </p:cNvPicPr>
          <p:nvPr/>
        </p:nvPicPr>
        <p:blipFill>
          <a:blip r:embed="rId5"/>
          <a:stretch>
            <a:fillRect/>
          </a:stretch>
        </p:blipFill>
        <p:spPr>
          <a:xfrm>
            <a:off x="9480550" y="2819554"/>
            <a:ext cx="971746" cy="1086069"/>
          </a:xfrm>
          <a:prstGeom prst="rect">
            <a:avLst/>
          </a:prstGeom>
        </p:spPr>
      </p:pic>
      <p:sp>
        <p:nvSpPr>
          <p:cNvPr id="13" name="Textfeld 12">
            <a:extLst>
              <a:ext uri="{FF2B5EF4-FFF2-40B4-BE49-F238E27FC236}">
                <a16:creationId xmlns:a16="http://schemas.microsoft.com/office/drawing/2014/main" id="{D319B913-4BE3-8E47-8A6E-B4D71B3902FC}"/>
              </a:ext>
            </a:extLst>
          </p:cNvPr>
          <p:cNvSpPr txBox="1"/>
          <p:nvPr/>
        </p:nvSpPr>
        <p:spPr>
          <a:xfrm>
            <a:off x="1606280" y="5680827"/>
            <a:ext cx="3362632" cy="833503"/>
          </a:xfrm>
          <a:prstGeom prst="rect">
            <a:avLst/>
          </a:prstGeom>
          <a:noFill/>
        </p:spPr>
        <p:txBody>
          <a:bodyPr wrap="square" lIns="0" tIns="90000" rIns="108000" bIns="46800" rtlCol="0">
            <a:noAutofit/>
          </a:bodyPr>
          <a:lstStyle/>
          <a:p>
            <a:pPr marL="11113">
              <a:lnSpc>
                <a:spcPct val="110000"/>
              </a:lnSpc>
              <a:buClr>
                <a:srgbClr val="CCCCCC"/>
              </a:buClr>
            </a:pPr>
            <a:r>
              <a:rPr lang="de-CH" sz="1200" dirty="0">
                <a:solidFill>
                  <a:srgbClr val="025378"/>
                </a:solidFill>
              </a:rPr>
              <a:t>Liechtensteinische Treuhandkammer</a:t>
            </a:r>
          </a:p>
          <a:p>
            <a:pPr marL="11113">
              <a:lnSpc>
                <a:spcPct val="110000"/>
              </a:lnSpc>
              <a:buClr>
                <a:srgbClr val="CCCCCC"/>
              </a:buClr>
            </a:pPr>
            <a:r>
              <a:rPr lang="de-CH" sz="1200" b="1" dirty="0" err="1">
                <a:solidFill>
                  <a:srgbClr val="025378"/>
                </a:solidFill>
              </a:rPr>
              <a:t>www.thk.li</a:t>
            </a:r>
            <a:endParaRPr lang="de-CH" sz="1200" b="1" dirty="0">
              <a:solidFill>
                <a:srgbClr val="025378"/>
              </a:solidFill>
            </a:endParaRPr>
          </a:p>
        </p:txBody>
      </p:sp>
      <p:cxnSp>
        <p:nvCxnSpPr>
          <p:cNvPr id="14" name="Gerade Verbindung 13">
            <a:extLst>
              <a:ext uri="{FF2B5EF4-FFF2-40B4-BE49-F238E27FC236}">
                <a16:creationId xmlns:a16="http://schemas.microsoft.com/office/drawing/2014/main" id="{799B771C-1EAC-CC40-8E10-BF4E6F4F9B62}"/>
              </a:ext>
            </a:extLst>
          </p:cNvPr>
          <p:cNvCxnSpPr>
            <a:cxnSpLocks/>
          </p:cNvCxnSpPr>
          <p:nvPr/>
        </p:nvCxnSpPr>
        <p:spPr>
          <a:xfrm>
            <a:off x="994787" y="5529665"/>
            <a:ext cx="3362632" cy="0"/>
          </a:xfrm>
          <a:prstGeom prst="line">
            <a:avLst/>
          </a:prstGeom>
          <a:ln w="13970">
            <a:solidFill>
              <a:srgbClr val="025378"/>
            </a:solidFill>
          </a:ln>
        </p:spPr>
        <p:style>
          <a:lnRef idx="1">
            <a:schemeClr val="accent1"/>
          </a:lnRef>
          <a:fillRef idx="0">
            <a:schemeClr val="accent1"/>
          </a:fillRef>
          <a:effectRef idx="0">
            <a:schemeClr val="accent1"/>
          </a:effectRef>
          <a:fontRef idx="minor">
            <a:schemeClr val="tx1"/>
          </a:fontRef>
        </p:style>
      </p:cxnSp>
      <p:pic>
        <p:nvPicPr>
          <p:cNvPr id="18" name="Grafik 17">
            <a:extLst>
              <a:ext uri="{FF2B5EF4-FFF2-40B4-BE49-F238E27FC236}">
                <a16:creationId xmlns:a16="http://schemas.microsoft.com/office/drawing/2014/main" id="{ED040DBA-73DE-4E4F-86BD-38EF3DABA433}"/>
              </a:ext>
            </a:extLst>
          </p:cNvPr>
          <p:cNvPicPr>
            <a:picLocks noChangeAspect="1"/>
          </p:cNvPicPr>
          <p:nvPr/>
        </p:nvPicPr>
        <p:blipFill>
          <a:blip r:embed="rId6"/>
          <a:stretch>
            <a:fillRect/>
          </a:stretch>
        </p:blipFill>
        <p:spPr>
          <a:xfrm>
            <a:off x="1052424" y="5789327"/>
            <a:ext cx="368300" cy="368300"/>
          </a:xfrm>
          <a:prstGeom prst="rect">
            <a:avLst/>
          </a:prstGeom>
        </p:spPr>
      </p:pic>
      <p:sp>
        <p:nvSpPr>
          <p:cNvPr id="19" name="Textfeld 18">
            <a:extLst>
              <a:ext uri="{FF2B5EF4-FFF2-40B4-BE49-F238E27FC236}">
                <a16:creationId xmlns:a16="http://schemas.microsoft.com/office/drawing/2014/main" id="{BDAF1436-74CE-9946-8172-7721DC118CAA}"/>
              </a:ext>
            </a:extLst>
          </p:cNvPr>
          <p:cNvSpPr txBox="1"/>
          <p:nvPr/>
        </p:nvSpPr>
        <p:spPr>
          <a:xfrm>
            <a:off x="9480550" y="3914889"/>
            <a:ext cx="1958482" cy="548190"/>
          </a:xfrm>
          <a:prstGeom prst="rect">
            <a:avLst/>
          </a:prstGeom>
          <a:noFill/>
        </p:spPr>
        <p:txBody>
          <a:bodyPr wrap="square" lIns="0" tIns="90000" rIns="0" bIns="46800" rtlCol="0">
            <a:noAutofit/>
          </a:bodyPr>
          <a:lstStyle/>
          <a:p>
            <a:r>
              <a:rPr lang="de-CH" sz="2400" dirty="0">
                <a:solidFill>
                  <a:srgbClr val="F5CC51"/>
                </a:solidFill>
              </a:rPr>
              <a:t>217</a:t>
            </a:r>
          </a:p>
          <a:p>
            <a:r>
              <a:rPr lang="de-CH" sz="1200" dirty="0">
                <a:solidFill>
                  <a:srgbClr val="F5CC51"/>
                </a:solidFill>
              </a:rPr>
              <a:t>Treuhandgesellschaften</a:t>
            </a:r>
          </a:p>
        </p:txBody>
      </p:sp>
    </p:spTree>
    <p:extLst>
      <p:ext uri="{BB962C8B-B14F-4D97-AF65-F5344CB8AC3E}">
        <p14:creationId xmlns:p14="http://schemas.microsoft.com/office/powerpoint/2010/main" val="2710573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DE151A91-B80F-F24C-8B07-235ADB483247}"/>
              </a:ext>
            </a:extLst>
          </p:cNvPr>
          <p:cNvSpPr txBox="1"/>
          <p:nvPr/>
        </p:nvSpPr>
        <p:spPr>
          <a:xfrm>
            <a:off x="0" y="1755058"/>
            <a:ext cx="12192000" cy="5102942"/>
          </a:xfrm>
          <a:prstGeom prst="rect">
            <a:avLst/>
          </a:prstGeom>
          <a:solidFill>
            <a:srgbClr val="E3E9E7"/>
          </a:solidFill>
        </p:spPr>
        <p:txBody>
          <a:bodyPr wrap="square" lIns="936000" tIns="468000" rIns="432000" bIns="46800" rtlCol="0">
            <a:noAutofit/>
          </a:bodyPr>
          <a:lstStyle/>
          <a:p>
            <a:endParaRPr lang="de-CH" sz="1400" dirty="0">
              <a:solidFill>
                <a:srgbClr val="025378"/>
              </a:solidFill>
            </a:endParaRPr>
          </a:p>
        </p:txBody>
      </p:sp>
      <p:sp>
        <p:nvSpPr>
          <p:cNvPr id="3" name="Titel 2">
            <a:extLst>
              <a:ext uri="{FF2B5EF4-FFF2-40B4-BE49-F238E27FC236}">
                <a16:creationId xmlns:a16="http://schemas.microsoft.com/office/drawing/2014/main" id="{C2F035E4-74C7-634B-BE29-9FBFEA2C3F66}"/>
              </a:ext>
            </a:extLst>
          </p:cNvPr>
          <p:cNvSpPr>
            <a:spLocks noGrp="1"/>
          </p:cNvSpPr>
          <p:nvPr>
            <p:ph type="title"/>
          </p:nvPr>
        </p:nvSpPr>
        <p:spPr>
          <a:xfrm>
            <a:off x="911225" y="492368"/>
            <a:ext cx="6998335" cy="862325"/>
          </a:xfrm>
        </p:spPr>
        <p:txBody>
          <a:bodyPr>
            <a:noAutofit/>
          </a:bodyPr>
          <a:lstStyle/>
          <a:p>
            <a:br>
              <a:rPr lang="de-DE" sz="2200" b="1" dirty="0"/>
            </a:br>
            <a:r>
              <a:rPr lang="de-DE" sz="1200" dirty="0"/>
              <a:t>Banken</a:t>
            </a:r>
            <a:br>
              <a:rPr lang="de-DE" sz="2200" b="1" dirty="0"/>
            </a:br>
            <a:r>
              <a:rPr lang="de-DE" sz="2200" b="1" dirty="0"/>
              <a:t>Bankenplatz Liechtenstein:</a:t>
            </a:r>
            <a:br>
              <a:rPr lang="de-DE" sz="2200" b="1" dirty="0"/>
            </a:br>
            <a:r>
              <a:rPr lang="de-DE" sz="2200" b="1" dirty="0"/>
              <a:t>Stabil, kompetent und nachhaltig</a:t>
            </a:r>
          </a:p>
        </p:txBody>
      </p:sp>
      <p:sp>
        <p:nvSpPr>
          <p:cNvPr id="16" name="Textfeld 15">
            <a:extLst>
              <a:ext uri="{FF2B5EF4-FFF2-40B4-BE49-F238E27FC236}">
                <a16:creationId xmlns:a16="http://schemas.microsoft.com/office/drawing/2014/main" id="{8F1A7F46-634B-B448-8120-C51C254909C7}"/>
              </a:ext>
            </a:extLst>
          </p:cNvPr>
          <p:cNvSpPr txBox="1"/>
          <p:nvPr/>
        </p:nvSpPr>
        <p:spPr>
          <a:xfrm>
            <a:off x="840703" y="2690832"/>
            <a:ext cx="3362632" cy="2898756"/>
          </a:xfrm>
          <a:prstGeom prst="rect">
            <a:avLst/>
          </a:prstGeom>
          <a:noFill/>
        </p:spPr>
        <p:txBody>
          <a:bodyPr wrap="square" lIns="0" tIns="90000" rIns="108000" bIns="46800" rtlCol="0">
            <a:noAutofit/>
          </a:bodyPr>
          <a:lstStyle/>
          <a:p>
            <a:pPr marL="180000">
              <a:lnSpc>
                <a:spcPct val="110000"/>
              </a:lnSpc>
              <a:spcAft>
                <a:spcPts val="600"/>
              </a:spcAft>
              <a:buClr>
                <a:schemeClr val="bg1">
                  <a:lumMod val="65000"/>
                </a:schemeClr>
              </a:buClr>
            </a:pPr>
            <a:r>
              <a:rPr lang="de-CH" sz="1400" b="1" dirty="0">
                <a:solidFill>
                  <a:srgbClr val="025378"/>
                </a:solidFill>
                <a:latin typeface="Calibri" panose="020F0502020204030204" pitchFamily="34" charset="0"/>
                <a:cs typeface="Calibri" panose="020F0502020204030204" pitchFamily="34" charset="0"/>
              </a:rPr>
              <a:t>Kompetenzen und Stärken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Private Banking und Asset Management</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Internationales </a:t>
            </a:r>
            <a:r>
              <a:rPr lang="de-CH" sz="1200" dirty="0" err="1">
                <a:solidFill>
                  <a:srgbClr val="025378"/>
                </a:solidFill>
                <a:latin typeface="Calibri" panose="020F0502020204030204" pitchFamily="34" charset="0"/>
                <a:cs typeface="Calibri" panose="020F0502020204030204" pitchFamily="34" charset="0"/>
              </a:rPr>
              <a:t>Wealth</a:t>
            </a:r>
            <a:r>
              <a:rPr lang="de-CH" sz="1200" dirty="0">
                <a:solidFill>
                  <a:srgbClr val="025378"/>
                </a:solidFill>
                <a:latin typeface="Calibri" panose="020F0502020204030204" pitchFamily="34" charset="0"/>
                <a:cs typeface="Calibri" panose="020F0502020204030204" pitchFamily="34" charset="0"/>
              </a:rPr>
              <a:t> Management</a:t>
            </a:r>
            <a:endParaRPr lang="de-CH" sz="1200" dirty="0">
              <a:solidFill>
                <a:srgbClr val="025378"/>
              </a:solidFill>
            </a:endParaRPr>
          </a:p>
        </p:txBody>
      </p:sp>
      <p:sp>
        <p:nvSpPr>
          <p:cNvPr id="23" name="Textfeld 22">
            <a:extLst>
              <a:ext uri="{FF2B5EF4-FFF2-40B4-BE49-F238E27FC236}">
                <a16:creationId xmlns:a16="http://schemas.microsoft.com/office/drawing/2014/main" id="{231A6A1D-4579-5F48-823A-4CED97C40539}"/>
              </a:ext>
            </a:extLst>
          </p:cNvPr>
          <p:cNvSpPr txBox="1"/>
          <p:nvPr/>
        </p:nvSpPr>
        <p:spPr>
          <a:xfrm>
            <a:off x="5392783" y="3791322"/>
            <a:ext cx="1958482" cy="548190"/>
          </a:xfrm>
          <a:prstGeom prst="rect">
            <a:avLst/>
          </a:prstGeom>
          <a:noFill/>
        </p:spPr>
        <p:txBody>
          <a:bodyPr wrap="square" lIns="0" tIns="90000" rIns="0" bIns="46800" rtlCol="0">
            <a:noAutofit/>
          </a:bodyPr>
          <a:lstStyle/>
          <a:p>
            <a:r>
              <a:rPr lang="de-CH" sz="2400" dirty="0">
                <a:solidFill>
                  <a:srgbClr val="48908F"/>
                </a:solidFill>
              </a:rPr>
              <a:t>11</a:t>
            </a:r>
          </a:p>
          <a:p>
            <a:r>
              <a:rPr lang="de-CH" sz="1200" dirty="0">
                <a:solidFill>
                  <a:srgbClr val="48908F"/>
                </a:solidFill>
              </a:rPr>
              <a:t>Banken</a:t>
            </a:r>
          </a:p>
        </p:txBody>
      </p:sp>
      <p:pic>
        <p:nvPicPr>
          <p:cNvPr id="4" name="Grafik 3">
            <a:extLst>
              <a:ext uri="{FF2B5EF4-FFF2-40B4-BE49-F238E27FC236}">
                <a16:creationId xmlns:a16="http://schemas.microsoft.com/office/drawing/2014/main" id="{3F559322-3D82-554D-AA84-90AB3D699538}"/>
              </a:ext>
            </a:extLst>
          </p:cNvPr>
          <p:cNvPicPr>
            <a:picLocks noChangeAspect="1"/>
          </p:cNvPicPr>
          <p:nvPr/>
        </p:nvPicPr>
        <p:blipFill>
          <a:blip r:embed="rId3"/>
          <a:stretch>
            <a:fillRect/>
          </a:stretch>
        </p:blipFill>
        <p:spPr>
          <a:xfrm>
            <a:off x="5375275" y="4650197"/>
            <a:ext cx="955032" cy="955032"/>
          </a:xfrm>
          <a:prstGeom prst="rect">
            <a:avLst/>
          </a:prstGeom>
        </p:spPr>
      </p:pic>
      <p:sp>
        <p:nvSpPr>
          <p:cNvPr id="10" name="Textfeld 9">
            <a:extLst>
              <a:ext uri="{FF2B5EF4-FFF2-40B4-BE49-F238E27FC236}">
                <a16:creationId xmlns:a16="http://schemas.microsoft.com/office/drawing/2014/main" id="{2A1303C9-2B50-4841-814B-65AEA8213ACF}"/>
              </a:ext>
            </a:extLst>
          </p:cNvPr>
          <p:cNvSpPr txBox="1"/>
          <p:nvPr/>
        </p:nvSpPr>
        <p:spPr>
          <a:xfrm>
            <a:off x="5375275" y="5620944"/>
            <a:ext cx="1519356" cy="548190"/>
          </a:xfrm>
          <a:prstGeom prst="rect">
            <a:avLst/>
          </a:prstGeom>
          <a:noFill/>
        </p:spPr>
        <p:txBody>
          <a:bodyPr wrap="square" lIns="0" tIns="90000" rIns="0" bIns="46800" rtlCol="0">
            <a:noAutofit/>
          </a:bodyPr>
          <a:lstStyle/>
          <a:p>
            <a:r>
              <a:rPr lang="de-CH" sz="2400" dirty="0">
                <a:solidFill>
                  <a:srgbClr val="9273AD"/>
                </a:solidFill>
              </a:rPr>
              <a:t>2925</a:t>
            </a:r>
          </a:p>
          <a:p>
            <a:r>
              <a:rPr lang="de-CH" sz="1200" dirty="0">
                <a:solidFill>
                  <a:srgbClr val="9273AD"/>
                </a:solidFill>
              </a:rPr>
              <a:t>Mitarbeitende</a:t>
            </a:r>
          </a:p>
          <a:p>
            <a:r>
              <a:rPr lang="de-CH" sz="800" dirty="0">
                <a:solidFill>
                  <a:srgbClr val="9273AD"/>
                </a:solidFill>
              </a:rPr>
              <a:t>(ohne ausländische Gesellschaften)</a:t>
            </a:r>
          </a:p>
        </p:txBody>
      </p:sp>
      <p:sp>
        <p:nvSpPr>
          <p:cNvPr id="13" name="Textfeld 12">
            <a:extLst>
              <a:ext uri="{FF2B5EF4-FFF2-40B4-BE49-F238E27FC236}">
                <a16:creationId xmlns:a16="http://schemas.microsoft.com/office/drawing/2014/main" id="{D319B913-4BE3-8E47-8A6E-B4D71B3902FC}"/>
              </a:ext>
            </a:extLst>
          </p:cNvPr>
          <p:cNvSpPr txBox="1"/>
          <p:nvPr/>
        </p:nvSpPr>
        <p:spPr>
          <a:xfrm>
            <a:off x="1606280" y="4037436"/>
            <a:ext cx="3362632" cy="833503"/>
          </a:xfrm>
          <a:prstGeom prst="rect">
            <a:avLst/>
          </a:prstGeom>
          <a:noFill/>
        </p:spPr>
        <p:txBody>
          <a:bodyPr wrap="square" lIns="0" tIns="90000" rIns="108000" bIns="46800" rtlCol="0">
            <a:noAutofit/>
          </a:bodyPr>
          <a:lstStyle/>
          <a:p>
            <a:pPr marL="11113">
              <a:lnSpc>
                <a:spcPct val="110000"/>
              </a:lnSpc>
              <a:buClr>
                <a:srgbClr val="CCCCCC"/>
              </a:buClr>
            </a:pPr>
            <a:r>
              <a:rPr lang="de-CH" sz="1200" dirty="0">
                <a:solidFill>
                  <a:srgbClr val="025378"/>
                </a:solidFill>
              </a:rPr>
              <a:t>Liechtensteinischer Bankenverband</a:t>
            </a:r>
          </a:p>
          <a:p>
            <a:pPr marL="11113">
              <a:lnSpc>
                <a:spcPct val="110000"/>
              </a:lnSpc>
              <a:buClr>
                <a:srgbClr val="CCCCCC"/>
              </a:buClr>
            </a:pPr>
            <a:r>
              <a:rPr lang="de-CH" sz="1200" b="1" dirty="0" err="1">
                <a:solidFill>
                  <a:srgbClr val="025378"/>
                </a:solidFill>
              </a:rPr>
              <a:t>www.bankenverband.li</a:t>
            </a:r>
            <a:endParaRPr lang="de-CH" sz="1200" b="1" dirty="0">
              <a:solidFill>
                <a:srgbClr val="025378"/>
              </a:solidFill>
            </a:endParaRPr>
          </a:p>
        </p:txBody>
      </p:sp>
      <p:cxnSp>
        <p:nvCxnSpPr>
          <p:cNvPr id="14" name="Gerade Verbindung 13">
            <a:extLst>
              <a:ext uri="{FF2B5EF4-FFF2-40B4-BE49-F238E27FC236}">
                <a16:creationId xmlns:a16="http://schemas.microsoft.com/office/drawing/2014/main" id="{799B771C-1EAC-CC40-8E10-BF4E6F4F9B62}"/>
              </a:ext>
            </a:extLst>
          </p:cNvPr>
          <p:cNvCxnSpPr>
            <a:cxnSpLocks/>
          </p:cNvCxnSpPr>
          <p:nvPr/>
        </p:nvCxnSpPr>
        <p:spPr>
          <a:xfrm>
            <a:off x="994787" y="3886274"/>
            <a:ext cx="3362632" cy="0"/>
          </a:xfrm>
          <a:prstGeom prst="line">
            <a:avLst/>
          </a:prstGeom>
          <a:ln w="13970">
            <a:solidFill>
              <a:srgbClr val="025378"/>
            </a:solidFill>
          </a:ln>
        </p:spPr>
        <p:style>
          <a:lnRef idx="1">
            <a:schemeClr val="accent1"/>
          </a:lnRef>
          <a:fillRef idx="0">
            <a:schemeClr val="accent1"/>
          </a:fillRef>
          <a:effectRef idx="0">
            <a:schemeClr val="accent1"/>
          </a:effectRef>
          <a:fontRef idx="minor">
            <a:schemeClr val="tx1"/>
          </a:fontRef>
        </p:style>
      </p:cxnSp>
      <p:pic>
        <p:nvPicPr>
          <p:cNvPr id="18" name="Grafik 17">
            <a:extLst>
              <a:ext uri="{FF2B5EF4-FFF2-40B4-BE49-F238E27FC236}">
                <a16:creationId xmlns:a16="http://schemas.microsoft.com/office/drawing/2014/main" id="{ED040DBA-73DE-4E4F-86BD-38EF3DABA433}"/>
              </a:ext>
            </a:extLst>
          </p:cNvPr>
          <p:cNvPicPr>
            <a:picLocks noChangeAspect="1"/>
          </p:cNvPicPr>
          <p:nvPr/>
        </p:nvPicPr>
        <p:blipFill>
          <a:blip r:embed="rId4"/>
          <a:stretch>
            <a:fillRect/>
          </a:stretch>
        </p:blipFill>
        <p:spPr>
          <a:xfrm>
            <a:off x="1052424" y="4145936"/>
            <a:ext cx="368300" cy="368300"/>
          </a:xfrm>
          <a:prstGeom prst="rect">
            <a:avLst/>
          </a:prstGeom>
        </p:spPr>
      </p:pic>
      <p:pic>
        <p:nvPicPr>
          <p:cNvPr id="6" name="Grafik 5">
            <a:extLst>
              <a:ext uri="{FF2B5EF4-FFF2-40B4-BE49-F238E27FC236}">
                <a16:creationId xmlns:a16="http://schemas.microsoft.com/office/drawing/2014/main" id="{41242449-DE46-A54B-A3C8-12632EB34BB4}"/>
              </a:ext>
            </a:extLst>
          </p:cNvPr>
          <p:cNvPicPr>
            <a:picLocks noChangeAspect="1"/>
          </p:cNvPicPr>
          <p:nvPr/>
        </p:nvPicPr>
        <p:blipFill>
          <a:blip r:embed="rId5"/>
          <a:stretch>
            <a:fillRect/>
          </a:stretch>
        </p:blipFill>
        <p:spPr>
          <a:xfrm>
            <a:off x="5418160" y="2784189"/>
            <a:ext cx="964514" cy="1001611"/>
          </a:xfrm>
          <a:prstGeom prst="rect">
            <a:avLst/>
          </a:prstGeom>
        </p:spPr>
      </p:pic>
      <p:sp>
        <p:nvSpPr>
          <p:cNvPr id="19" name="Textfeld 18">
            <a:extLst>
              <a:ext uri="{FF2B5EF4-FFF2-40B4-BE49-F238E27FC236}">
                <a16:creationId xmlns:a16="http://schemas.microsoft.com/office/drawing/2014/main" id="{4B3D4495-9B81-2846-95FB-BD887A4EE242}"/>
              </a:ext>
            </a:extLst>
          </p:cNvPr>
          <p:cNvSpPr txBox="1"/>
          <p:nvPr/>
        </p:nvSpPr>
        <p:spPr>
          <a:xfrm>
            <a:off x="7811249" y="2690832"/>
            <a:ext cx="3920767" cy="738168"/>
          </a:xfrm>
          <a:prstGeom prst="rect">
            <a:avLst/>
          </a:prstGeom>
          <a:noFill/>
        </p:spPr>
        <p:txBody>
          <a:bodyPr wrap="square" lIns="0" tIns="90000" rIns="108000" bIns="46800" rtlCol="0">
            <a:noAutofit/>
          </a:bodyPr>
          <a:lstStyle/>
          <a:p>
            <a:pPr marL="180000">
              <a:lnSpc>
                <a:spcPct val="110000"/>
              </a:lnSpc>
              <a:spcAft>
                <a:spcPts val="600"/>
              </a:spcAft>
              <a:buClr>
                <a:schemeClr val="bg1">
                  <a:lumMod val="65000"/>
                </a:schemeClr>
              </a:buClr>
            </a:pPr>
            <a:r>
              <a:rPr lang="de-CH" sz="1400" b="1" dirty="0">
                <a:solidFill>
                  <a:srgbClr val="025378"/>
                </a:solidFill>
                <a:latin typeface="Calibri" panose="020F0502020204030204" pitchFamily="34" charset="0"/>
                <a:cs typeface="Calibri" panose="020F0502020204030204" pitchFamily="34" charset="0"/>
              </a:rPr>
              <a:t>Verwaltete Kundenvermögen (in Mrd. CHF)</a:t>
            </a:r>
            <a:endParaRPr lang="de-CH" sz="1200" dirty="0">
              <a:solidFill>
                <a:srgbClr val="025378"/>
              </a:solidFill>
            </a:endParaRPr>
          </a:p>
        </p:txBody>
      </p:sp>
      <p:graphicFrame>
        <p:nvGraphicFramePr>
          <p:cNvPr id="11" name="Diagramm 10">
            <a:extLst>
              <a:ext uri="{FF2B5EF4-FFF2-40B4-BE49-F238E27FC236}">
                <a16:creationId xmlns:a16="http://schemas.microsoft.com/office/drawing/2014/main" id="{9EF0F6BE-A5B3-ED69-C85D-F5EE4290983D}"/>
              </a:ext>
            </a:extLst>
          </p:cNvPr>
          <p:cNvGraphicFramePr/>
          <p:nvPr>
            <p:extLst>
              <p:ext uri="{D42A27DB-BD31-4B8C-83A1-F6EECF244321}">
                <p14:modId xmlns:p14="http://schemas.microsoft.com/office/powerpoint/2010/main" val="1708367286"/>
              </p:ext>
            </p:extLst>
          </p:nvPr>
        </p:nvGraphicFramePr>
        <p:xfrm>
          <a:off x="7775136" y="3064858"/>
          <a:ext cx="4028649" cy="289875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578951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DE151A91-B80F-F24C-8B07-235ADB483247}"/>
              </a:ext>
            </a:extLst>
          </p:cNvPr>
          <p:cNvSpPr txBox="1"/>
          <p:nvPr/>
        </p:nvSpPr>
        <p:spPr>
          <a:xfrm>
            <a:off x="0" y="1755058"/>
            <a:ext cx="12192000" cy="5102942"/>
          </a:xfrm>
          <a:prstGeom prst="rect">
            <a:avLst/>
          </a:prstGeom>
          <a:solidFill>
            <a:srgbClr val="E3E9E7"/>
          </a:solidFill>
        </p:spPr>
        <p:txBody>
          <a:bodyPr wrap="square" lIns="936000" tIns="468000" rIns="432000" bIns="46800" rtlCol="0">
            <a:noAutofit/>
          </a:bodyPr>
          <a:lstStyle/>
          <a:p>
            <a:endParaRPr lang="de-CH" sz="1400" dirty="0">
              <a:solidFill>
                <a:srgbClr val="025378"/>
              </a:solidFill>
            </a:endParaRPr>
          </a:p>
        </p:txBody>
      </p:sp>
      <p:sp>
        <p:nvSpPr>
          <p:cNvPr id="3" name="Titel 2">
            <a:extLst>
              <a:ext uri="{FF2B5EF4-FFF2-40B4-BE49-F238E27FC236}">
                <a16:creationId xmlns:a16="http://schemas.microsoft.com/office/drawing/2014/main" id="{C2F035E4-74C7-634B-BE29-9FBFEA2C3F66}"/>
              </a:ext>
            </a:extLst>
          </p:cNvPr>
          <p:cNvSpPr>
            <a:spLocks noGrp="1"/>
          </p:cNvSpPr>
          <p:nvPr>
            <p:ph type="title"/>
          </p:nvPr>
        </p:nvSpPr>
        <p:spPr>
          <a:xfrm>
            <a:off x="911225" y="492368"/>
            <a:ext cx="6998335" cy="862325"/>
          </a:xfrm>
        </p:spPr>
        <p:txBody>
          <a:bodyPr>
            <a:noAutofit/>
          </a:bodyPr>
          <a:lstStyle/>
          <a:p>
            <a:br>
              <a:rPr lang="de-DE" sz="2200" b="1" dirty="0"/>
            </a:br>
            <a:r>
              <a:rPr lang="de-DE" sz="1200" dirty="0"/>
              <a:t>Vermögensverwalter</a:t>
            </a:r>
            <a:br>
              <a:rPr lang="de-DE" sz="1200" dirty="0"/>
            </a:br>
            <a:r>
              <a:rPr lang="de-DE" sz="2200" b="1" dirty="0"/>
              <a:t>Portfolioverwaltung und</a:t>
            </a:r>
            <a:br>
              <a:rPr lang="de-DE" sz="2200" b="1" dirty="0"/>
            </a:br>
            <a:r>
              <a:rPr lang="de-DE" sz="2200" b="1" dirty="0"/>
              <a:t>Anlageberatung</a:t>
            </a:r>
          </a:p>
        </p:txBody>
      </p:sp>
      <p:sp>
        <p:nvSpPr>
          <p:cNvPr id="16" name="Textfeld 15">
            <a:extLst>
              <a:ext uri="{FF2B5EF4-FFF2-40B4-BE49-F238E27FC236}">
                <a16:creationId xmlns:a16="http://schemas.microsoft.com/office/drawing/2014/main" id="{8F1A7F46-634B-B448-8120-C51C254909C7}"/>
              </a:ext>
            </a:extLst>
          </p:cNvPr>
          <p:cNvSpPr txBox="1"/>
          <p:nvPr/>
        </p:nvSpPr>
        <p:spPr>
          <a:xfrm>
            <a:off x="840703" y="2690832"/>
            <a:ext cx="3362632" cy="2898756"/>
          </a:xfrm>
          <a:prstGeom prst="rect">
            <a:avLst/>
          </a:prstGeom>
          <a:noFill/>
        </p:spPr>
        <p:txBody>
          <a:bodyPr wrap="square" lIns="0" tIns="90000" rIns="108000" bIns="46800" rtlCol="0">
            <a:noAutofit/>
          </a:bodyPr>
          <a:lstStyle/>
          <a:p>
            <a:pPr marL="180000">
              <a:lnSpc>
                <a:spcPct val="110000"/>
              </a:lnSpc>
              <a:spcAft>
                <a:spcPts val="600"/>
              </a:spcAft>
              <a:buClr>
                <a:schemeClr val="bg1">
                  <a:lumMod val="65000"/>
                </a:schemeClr>
              </a:buClr>
            </a:pPr>
            <a:r>
              <a:rPr lang="de-CH" sz="1400" b="1" dirty="0">
                <a:solidFill>
                  <a:srgbClr val="025378"/>
                </a:solidFill>
                <a:latin typeface="Calibri" panose="020F0502020204030204" pitchFamily="34" charset="0"/>
                <a:cs typeface="Calibri" panose="020F0502020204030204" pitchFamily="34" charset="0"/>
              </a:rPr>
              <a:t>Kompetenzen und Stärken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Vermögensverwaltung / Portfoliomanagement</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Anlageberatung</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Ausführung von Aufträgen im Namen des Kunden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Wertpapier- und Finanzanalyse</a:t>
            </a:r>
            <a:endParaRPr lang="de-CH" sz="1200" dirty="0">
              <a:solidFill>
                <a:srgbClr val="025378"/>
              </a:solidFill>
            </a:endParaRPr>
          </a:p>
        </p:txBody>
      </p:sp>
      <p:sp>
        <p:nvSpPr>
          <p:cNvPr id="13" name="Textfeld 12">
            <a:extLst>
              <a:ext uri="{FF2B5EF4-FFF2-40B4-BE49-F238E27FC236}">
                <a16:creationId xmlns:a16="http://schemas.microsoft.com/office/drawing/2014/main" id="{D319B913-4BE3-8E47-8A6E-B4D71B3902FC}"/>
              </a:ext>
            </a:extLst>
          </p:cNvPr>
          <p:cNvSpPr txBox="1"/>
          <p:nvPr/>
        </p:nvSpPr>
        <p:spPr>
          <a:xfrm>
            <a:off x="1606280" y="4559737"/>
            <a:ext cx="3362632" cy="833503"/>
          </a:xfrm>
          <a:prstGeom prst="rect">
            <a:avLst/>
          </a:prstGeom>
          <a:noFill/>
        </p:spPr>
        <p:txBody>
          <a:bodyPr wrap="square" lIns="0" tIns="90000" rIns="108000" bIns="46800" rtlCol="0">
            <a:noAutofit/>
          </a:bodyPr>
          <a:lstStyle/>
          <a:p>
            <a:pPr marL="11113">
              <a:lnSpc>
                <a:spcPct val="110000"/>
              </a:lnSpc>
              <a:buClr>
                <a:srgbClr val="CCCCCC"/>
              </a:buClr>
            </a:pPr>
            <a:r>
              <a:rPr lang="de-CH" sz="1200" dirty="0">
                <a:solidFill>
                  <a:srgbClr val="025378"/>
                </a:solidFill>
              </a:rPr>
              <a:t>Verein unabhängiger Vermögensverwalter</a:t>
            </a:r>
          </a:p>
          <a:p>
            <a:pPr marL="11113">
              <a:lnSpc>
                <a:spcPct val="110000"/>
              </a:lnSpc>
              <a:buClr>
                <a:srgbClr val="CCCCCC"/>
              </a:buClr>
            </a:pPr>
            <a:r>
              <a:rPr lang="de-CH" sz="1200" dirty="0">
                <a:solidFill>
                  <a:srgbClr val="025378"/>
                </a:solidFill>
              </a:rPr>
              <a:t>in Liechtenstein</a:t>
            </a:r>
          </a:p>
          <a:p>
            <a:pPr marL="11113">
              <a:lnSpc>
                <a:spcPct val="110000"/>
              </a:lnSpc>
              <a:buClr>
                <a:srgbClr val="CCCCCC"/>
              </a:buClr>
            </a:pPr>
            <a:r>
              <a:rPr lang="de-CH" sz="1200" b="1" dirty="0" err="1">
                <a:solidFill>
                  <a:srgbClr val="025378"/>
                </a:solidFill>
              </a:rPr>
              <a:t>www.vuvl.li</a:t>
            </a:r>
            <a:endParaRPr lang="de-CH" sz="1200" b="1" dirty="0">
              <a:solidFill>
                <a:srgbClr val="025378"/>
              </a:solidFill>
            </a:endParaRPr>
          </a:p>
        </p:txBody>
      </p:sp>
      <p:cxnSp>
        <p:nvCxnSpPr>
          <p:cNvPr id="14" name="Gerade Verbindung 13">
            <a:extLst>
              <a:ext uri="{FF2B5EF4-FFF2-40B4-BE49-F238E27FC236}">
                <a16:creationId xmlns:a16="http://schemas.microsoft.com/office/drawing/2014/main" id="{799B771C-1EAC-CC40-8E10-BF4E6F4F9B62}"/>
              </a:ext>
            </a:extLst>
          </p:cNvPr>
          <p:cNvCxnSpPr>
            <a:cxnSpLocks/>
          </p:cNvCxnSpPr>
          <p:nvPr/>
        </p:nvCxnSpPr>
        <p:spPr>
          <a:xfrm>
            <a:off x="994787" y="4408575"/>
            <a:ext cx="3362632" cy="0"/>
          </a:xfrm>
          <a:prstGeom prst="line">
            <a:avLst/>
          </a:prstGeom>
          <a:ln w="13970">
            <a:solidFill>
              <a:srgbClr val="025378"/>
            </a:solidFill>
          </a:ln>
        </p:spPr>
        <p:style>
          <a:lnRef idx="1">
            <a:schemeClr val="accent1"/>
          </a:lnRef>
          <a:fillRef idx="0">
            <a:schemeClr val="accent1"/>
          </a:fillRef>
          <a:effectRef idx="0">
            <a:schemeClr val="accent1"/>
          </a:effectRef>
          <a:fontRef idx="minor">
            <a:schemeClr val="tx1"/>
          </a:fontRef>
        </p:style>
      </p:cxnSp>
      <p:pic>
        <p:nvPicPr>
          <p:cNvPr id="18" name="Grafik 17">
            <a:extLst>
              <a:ext uri="{FF2B5EF4-FFF2-40B4-BE49-F238E27FC236}">
                <a16:creationId xmlns:a16="http://schemas.microsoft.com/office/drawing/2014/main" id="{ED040DBA-73DE-4E4F-86BD-38EF3DABA433}"/>
              </a:ext>
            </a:extLst>
          </p:cNvPr>
          <p:cNvPicPr>
            <a:picLocks noChangeAspect="1"/>
          </p:cNvPicPr>
          <p:nvPr/>
        </p:nvPicPr>
        <p:blipFill>
          <a:blip r:embed="rId3"/>
          <a:stretch>
            <a:fillRect/>
          </a:stretch>
        </p:blipFill>
        <p:spPr>
          <a:xfrm>
            <a:off x="1051200" y="4684713"/>
            <a:ext cx="368300" cy="368300"/>
          </a:xfrm>
          <a:prstGeom prst="rect">
            <a:avLst/>
          </a:prstGeom>
        </p:spPr>
      </p:pic>
      <p:sp>
        <p:nvSpPr>
          <p:cNvPr id="28" name="Textfeld 27">
            <a:extLst>
              <a:ext uri="{FF2B5EF4-FFF2-40B4-BE49-F238E27FC236}">
                <a16:creationId xmlns:a16="http://schemas.microsoft.com/office/drawing/2014/main" id="{DECB31FD-AA93-744E-822B-1992941C96B7}"/>
              </a:ext>
            </a:extLst>
          </p:cNvPr>
          <p:cNvSpPr txBox="1"/>
          <p:nvPr/>
        </p:nvSpPr>
        <p:spPr>
          <a:xfrm>
            <a:off x="5375275" y="3914889"/>
            <a:ext cx="1958482" cy="548190"/>
          </a:xfrm>
          <a:prstGeom prst="rect">
            <a:avLst/>
          </a:prstGeom>
          <a:noFill/>
        </p:spPr>
        <p:txBody>
          <a:bodyPr wrap="square" lIns="0" tIns="90000" rIns="0" bIns="46800" rtlCol="0">
            <a:noAutofit/>
          </a:bodyPr>
          <a:lstStyle/>
          <a:p>
            <a:r>
              <a:rPr lang="de-CH" sz="2400" dirty="0">
                <a:solidFill>
                  <a:srgbClr val="48908F"/>
                </a:solidFill>
              </a:rPr>
              <a:t>10 379</a:t>
            </a:r>
          </a:p>
          <a:p>
            <a:r>
              <a:rPr lang="de-CH" sz="1200" dirty="0">
                <a:solidFill>
                  <a:srgbClr val="48908F"/>
                </a:solidFill>
              </a:rPr>
              <a:t>Kundenbeziehungen</a:t>
            </a:r>
          </a:p>
        </p:txBody>
      </p:sp>
      <p:pic>
        <p:nvPicPr>
          <p:cNvPr id="29" name="Grafik 28">
            <a:extLst>
              <a:ext uri="{FF2B5EF4-FFF2-40B4-BE49-F238E27FC236}">
                <a16:creationId xmlns:a16="http://schemas.microsoft.com/office/drawing/2014/main" id="{56C8DBD4-42A2-544C-8068-6E833BC5E32D}"/>
              </a:ext>
            </a:extLst>
          </p:cNvPr>
          <p:cNvPicPr>
            <a:picLocks noChangeAspect="1"/>
          </p:cNvPicPr>
          <p:nvPr/>
        </p:nvPicPr>
        <p:blipFill>
          <a:blip r:embed="rId4"/>
          <a:stretch>
            <a:fillRect/>
          </a:stretch>
        </p:blipFill>
        <p:spPr>
          <a:xfrm>
            <a:off x="7450365" y="2814399"/>
            <a:ext cx="955032" cy="955032"/>
          </a:xfrm>
          <a:prstGeom prst="rect">
            <a:avLst/>
          </a:prstGeom>
        </p:spPr>
      </p:pic>
      <p:sp>
        <p:nvSpPr>
          <p:cNvPr id="30" name="Textfeld 29">
            <a:extLst>
              <a:ext uri="{FF2B5EF4-FFF2-40B4-BE49-F238E27FC236}">
                <a16:creationId xmlns:a16="http://schemas.microsoft.com/office/drawing/2014/main" id="{FF94BB8E-C196-7E48-B18C-0FB0F94E9F71}"/>
              </a:ext>
            </a:extLst>
          </p:cNvPr>
          <p:cNvSpPr txBox="1"/>
          <p:nvPr/>
        </p:nvSpPr>
        <p:spPr>
          <a:xfrm>
            <a:off x="7398849" y="3906511"/>
            <a:ext cx="1519356" cy="548190"/>
          </a:xfrm>
          <a:prstGeom prst="rect">
            <a:avLst/>
          </a:prstGeom>
          <a:noFill/>
        </p:spPr>
        <p:txBody>
          <a:bodyPr wrap="square" lIns="0" tIns="90000" rIns="0" bIns="46800" rtlCol="0">
            <a:noAutofit/>
          </a:bodyPr>
          <a:lstStyle/>
          <a:p>
            <a:r>
              <a:rPr lang="de-CH" sz="2400" dirty="0">
                <a:solidFill>
                  <a:srgbClr val="9273AD"/>
                </a:solidFill>
              </a:rPr>
              <a:t>668</a:t>
            </a:r>
          </a:p>
          <a:p>
            <a:r>
              <a:rPr lang="de-CH" sz="1200" dirty="0">
                <a:solidFill>
                  <a:srgbClr val="9273AD"/>
                </a:solidFill>
              </a:rPr>
              <a:t>Mitarbeitende</a:t>
            </a:r>
          </a:p>
        </p:txBody>
      </p:sp>
      <p:pic>
        <p:nvPicPr>
          <p:cNvPr id="31" name="Grafik 30">
            <a:extLst>
              <a:ext uri="{FF2B5EF4-FFF2-40B4-BE49-F238E27FC236}">
                <a16:creationId xmlns:a16="http://schemas.microsoft.com/office/drawing/2014/main" id="{485B3DC7-E70C-6747-90E6-170D396DC44F}"/>
              </a:ext>
            </a:extLst>
          </p:cNvPr>
          <p:cNvPicPr>
            <a:picLocks noChangeAspect="1"/>
          </p:cNvPicPr>
          <p:nvPr/>
        </p:nvPicPr>
        <p:blipFill>
          <a:blip r:embed="rId5"/>
          <a:stretch>
            <a:fillRect/>
          </a:stretch>
        </p:blipFill>
        <p:spPr>
          <a:xfrm>
            <a:off x="9480550" y="2819554"/>
            <a:ext cx="971746" cy="1086069"/>
          </a:xfrm>
          <a:prstGeom prst="rect">
            <a:avLst/>
          </a:prstGeom>
        </p:spPr>
      </p:pic>
      <p:sp>
        <p:nvSpPr>
          <p:cNvPr id="32" name="Textfeld 31">
            <a:extLst>
              <a:ext uri="{FF2B5EF4-FFF2-40B4-BE49-F238E27FC236}">
                <a16:creationId xmlns:a16="http://schemas.microsoft.com/office/drawing/2014/main" id="{4249183D-911B-2B44-9665-6C721994C7E5}"/>
              </a:ext>
            </a:extLst>
          </p:cNvPr>
          <p:cNvSpPr txBox="1"/>
          <p:nvPr/>
        </p:nvSpPr>
        <p:spPr>
          <a:xfrm>
            <a:off x="9480550" y="3914889"/>
            <a:ext cx="1958482" cy="548190"/>
          </a:xfrm>
          <a:prstGeom prst="rect">
            <a:avLst/>
          </a:prstGeom>
          <a:noFill/>
        </p:spPr>
        <p:txBody>
          <a:bodyPr wrap="square" lIns="0" tIns="90000" rIns="0" bIns="46800" rtlCol="0">
            <a:noAutofit/>
          </a:bodyPr>
          <a:lstStyle/>
          <a:p>
            <a:r>
              <a:rPr lang="de-CH" sz="2400" dirty="0">
                <a:solidFill>
                  <a:srgbClr val="F5CC51"/>
                </a:solidFill>
              </a:rPr>
              <a:t>94</a:t>
            </a:r>
          </a:p>
          <a:p>
            <a:r>
              <a:rPr lang="de-CH" sz="1200" dirty="0">
                <a:solidFill>
                  <a:srgbClr val="F5CC51"/>
                </a:solidFill>
              </a:rPr>
              <a:t>Vermögensverwaltungs-gesellschaften</a:t>
            </a:r>
          </a:p>
        </p:txBody>
      </p:sp>
      <p:pic>
        <p:nvPicPr>
          <p:cNvPr id="34" name="Grafik 33">
            <a:extLst>
              <a:ext uri="{FF2B5EF4-FFF2-40B4-BE49-F238E27FC236}">
                <a16:creationId xmlns:a16="http://schemas.microsoft.com/office/drawing/2014/main" id="{78401AA5-76C3-3A41-AE1D-605D9B600FE1}"/>
              </a:ext>
            </a:extLst>
          </p:cNvPr>
          <p:cNvPicPr>
            <a:picLocks noChangeAspect="1"/>
          </p:cNvPicPr>
          <p:nvPr/>
        </p:nvPicPr>
        <p:blipFill>
          <a:blip r:embed="rId6"/>
          <a:stretch>
            <a:fillRect/>
          </a:stretch>
        </p:blipFill>
        <p:spPr>
          <a:xfrm>
            <a:off x="5399484" y="2808221"/>
            <a:ext cx="955032" cy="955032"/>
          </a:xfrm>
          <a:prstGeom prst="rect">
            <a:avLst/>
          </a:prstGeom>
        </p:spPr>
      </p:pic>
      <p:pic>
        <p:nvPicPr>
          <p:cNvPr id="36" name="Grafik 35">
            <a:extLst>
              <a:ext uri="{FF2B5EF4-FFF2-40B4-BE49-F238E27FC236}">
                <a16:creationId xmlns:a16="http://schemas.microsoft.com/office/drawing/2014/main" id="{0BBB54D2-5151-6844-81AC-64C0D7070D93}"/>
              </a:ext>
            </a:extLst>
          </p:cNvPr>
          <p:cNvPicPr>
            <a:picLocks noChangeAspect="1"/>
          </p:cNvPicPr>
          <p:nvPr/>
        </p:nvPicPr>
        <p:blipFill>
          <a:blip r:embed="rId7"/>
          <a:stretch>
            <a:fillRect/>
          </a:stretch>
        </p:blipFill>
        <p:spPr>
          <a:xfrm>
            <a:off x="5329782" y="4874599"/>
            <a:ext cx="2882900" cy="1397000"/>
          </a:xfrm>
          <a:prstGeom prst="rect">
            <a:avLst/>
          </a:prstGeom>
        </p:spPr>
      </p:pic>
      <p:sp>
        <p:nvSpPr>
          <p:cNvPr id="37" name="Textfeld 36">
            <a:extLst>
              <a:ext uri="{FF2B5EF4-FFF2-40B4-BE49-F238E27FC236}">
                <a16:creationId xmlns:a16="http://schemas.microsoft.com/office/drawing/2014/main" id="{E48D88AD-0CE5-C74F-B1A5-347BE4EB72BD}"/>
              </a:ext>
            </a:extLst>
          </p:cNvPr>
          <p:cNvSpPr txBox="1"/>
          <p:nvPr/>
        </p:nvSpPr>
        <p:spPr>
          <a:xfrm>
            <a:off x="8285176" y="5553826"/>
            <a:ext cx="3153856" cy="423983"/>
          </a:xfrm>
          <a:prstGeom prst="rect">
            <a:avLst/>
          </a:prstGeom>
          <a:noFill/>
        </p:spPr>
        <p:txBody>
          <a:bodyPr wrap="square" lIns="0" tIns="90000" rIns="108000" bIns="46800" rtlCol="0">
            <a:noAutofit/>
          </a:bodyPr>
          <a:lstStyle/>
          <a:p>
            <a:pPr marL="180000">
              <a:lnSpc>
                <a:spcPct val="110000"/>
              </a:lnSpc>
              <a:buClr>
                <a:schemeClr val="bg1">
                  <a:lumMod val="65000"/>
                </a:schemeClr>
              </a:buClr>
            </a:pPr>
            <a:r>
              <a:rPr lang="de-CH" sz="1000" dirty="0">
                <a:solidFill>
                  <a:srgbClr val="025378"/>
                </a:solidFill>
                <a:latin typeface="Calibri" panose="020F0502020204030204" pitchFamily="34" charset="0"/>
                <a:cs typeface="Calibri" panose="020F0502020204030204" pitchFamily="34" charset="0"/>
              </a:rPr>
              <a:t>Verwaltetes Kundenvermögen der</a:t>
            </a:r>
          </a:p>
          <a:p>
            <a:pPr marL="180000">
              <a:lnSpc>
                <a:spcPct val="110000"/>
              </a:lnSpc>
              <a:buClr>
                <a:schemeClr val="bg1">
                  <a:lumMod val="65000"/>
                </a:schemeClr>
              </a:buClr>
            </a:pPr>
            <a:r>
              <a:rPr lang="de-CH" sz="1000" dirty="0">
                <a:solidFill>
                  <a:srgbClr val="025378"/>
                </a:solidFill>
                <a:latin typeface="Calibri" panose="020F0502020204030204" pitchFamily="34" charset="0"/>
                <a:cs typeface="Calibri" panose="020F0502020204030204" pitchFamily="34" charset="0"/>
              </a:rPr>
              <a:t>Vermögensverwaltungsgesellschaften (in Mrd. CHF)</a:t>
            </a:r>
          </a:p>
          <a:p>
            <a:pPr marL="180000">
              <a:lnSpc>
                <a:spcPct val="110000"/>
              </a:lnSpc>
              <a:buClr>
                <a:schemeClr val="bg1">
                  <a:lumMod val="65000"/>
                </a:schemeClr>
              </a:buClr>
            </a:pPr>
            <a:r>
              <a:rPr lang="de-CH" sz="800" dirty="0">
                <a:solidFill>
                  <a:srgbClr val="025378"/>
                </a:solidFill>
                <a:latin typeface="Calibri" panose="020F0502020204030204" pitchFamily="34" charset="0"/>
                <a:cs typeface="Calibri" panose="020F0502020204030204" pitchFamily="34" charset="0"/>
              </a:rPr>
              <a:t>Quelle: FMA</a:t>
            </a:r>
            <a:endParaRPr lang="de-CH" sz="800" dirty="0">
              <a:solidFill>
                <a:srgbClr val="025378"/>
              </a:solidFill>
            </a:endParaRPr>
          </a:p>
        </p:txBody>
      </p:sp>
      <p:sp>
        <p:nvSpPr>
          <p:cNvPr id="38" name="Textfeld 37">
            <a:extLst>
              <a:ext uri="{FF2B5EF4-FFF2-40B4-BE49-F238E27FC236}">
                <a16:creationId xmlns:a16="http://schemas.microsoft.com/office/drawing/2014/main" id="{84D23D8B-6920-5D41-90C6-B6980B09D16F}"/>
              </a:ext>
            </a:extLst>
          </p:cNvPr>
          <p:cNvSpPr txBox="1"/>
          <p:nvPr/>
        </p:nvSpPr>
        <p:spPr>
          <a:xfrm>
            <a:off x="5674980" y="5294152"/>
            <a:ext cx="679536" cy="548190"/>
          </a:xfrm>
          <a:prstGeom prst="rect">
            <a:avLst/>
          </a:prstGeom>
          <a:noFill/>
        </p:spPr>
        <p:txBody>
          <a:bodyPr wrap="square" lIns="0" tIns="90000" rIns="0" bIns="46800" rtlCol="0">
            <a:noAutofit/>
          </a:bodyPr>
          <a:lstStyle/>
          <a:p>
            <a:pPr algn="ctr"/>
            <a:r>
              <a:rPr lang="de-CH" sz="2400" dirty="0">
                <a:solidFill>
                  <a:srgbClr val="48908F"/>
                </a:solidFill>
              </a:rPr>
              <a:t>54,2</a:t>
            </a:r>
            <a:endParaRPr lang="de-CH" sz="1200" dirty="0">
              <a:solidFill>
                <a:srgbClr val="48908F"/>
              </a:solidFill>
            </a:endParaRPr>
          </a:p>
        </p:txBody>
      </p:sp>
      <p:sp>
        <p:nvSpPr>
          <p:cNvPr id="39" name="Textfeld 38">
            <a:extLst>
              <a:ext uri="{FF2B5EF4-FFF2-40B4-BE49-F238E27FC236}">
                <a16:creationId xmlns:a16="http://schemas.microsoft.com/office/drawing/2014/main" id="{C8BEA8F0-73A5-B349-824D-B419690C29E3}"/>
              </a:ext>
            </a:extLst>
          </p:cNvPr>
          <p:cNvSpPr txBox="1"/>
          <p:nvPr/>
        </p:nvSpPr>
        <p:spPr>
          <a:xfrm>
            <a:off x="7226792" y="5294152"/>
            <a:ext cx="679536" cy="548190"/>
          </a:xfrm>
          <a:prstGeom prst="rect">
            <a:avLst/>
          </a:prstGeom>
          <a:noFill/>
        </p:spPr>
        <p:txBody>
          <a:bodyPr wrap="square" lIns="0" tIns="90000" rIns="0" bIns="46800" rtlCol="0">
            <a:noAutofit/>
          </a:bodyPr>
          <a:lstStyle/>
          <a:p>
            <a:pPr algn="ctr"/>
            <a:r>
              <a:rPr lang="de-CH" sz="2400" dirty="0">
                <a:solidFill>
                  <a:srgbClr val="9273AD"/>
                </a:solidFill>
              </a:rPr>
              <a:t>24,6</a:t>
            </a:r>
            <a:endParaRPr lang="de-CH" sz="1200" dirty="0">
              <a:solidFill>
                <a:srgbClr val="9273AD"/>
              </a:solidFill>
            </a:endParaRPr>
          </a:p>
        </p:txBody>
      </p:sp>
      <p:sp>
        <p:nvSpPr>
          <p:cNvPr id="21" name="Textfeld 20">
            <a:extLst>
              <a:ext uri="{FF2B5EF4-FFF2-40B4-BE49-F238E27FC236}">
                <a16:creationId xmlns:a16="http://schemas.microsoft.com/office/drawing/2014/main" id="{B9F0D47F-866B-874E-A057-DDDF50D877EE}"/>
              </a:ext>
            </a:extLst>
          </p:cNvPr>
          <p:cNvSpPr txBox="1"/>
          <p:nvPr/>
        </p:nvSpPr>
        <p:spPr>
          <a:xfrm>
            <a:off x="5185286" y="6228880"/>
            <a:ext cx="1658924" cy="423983"/>
          </a:xfrm>
          <a:prstGeom prst="rect">
            <a:avLst/>
          </a:prstGeom>
          <a:noFill/>
        </p:spPr>
        <p:txBody>
          <a:bodyPr wrap="square" lIns="0" tIns="90000" rIns="108000" bIns="46800" rtlCol="0">
            <a:noAutofit/>
          </a:bodyPr>
          <a:lstStyle/>
          <a:p>
            <a:pPr marL="180000" algn="ctr">
              <a:lnSpc>
                <a:spcPct val="110000"/>
              </a:lnSpc>
              <a:buClr>
                <a:schemeClr val="bg1">
                  <a:lumMod val="65000"/>
                </a:schemeClr>
              </a:buClr>
            </a:pPr>
            <a:r>
              <a:rPr lang="de-CH" sz="800" dirty="0">
                <a:solidFill>
                  <a:srgbClr val="48908F"/>
                </a:solidFill>
                <a:latin typeface="Calibri" panose="020F0502020204030204" pitchFamily="34" charset="0"/>
                <a:cs typeface="Calibri" panose="020F0502020204030204" pitchFamily="34" charset="0"/>
              </a:rPr>
              <a:t>Assets </a:t>
            </a:r>
            <a:r>
              <a:rPr lang="de-CH" sz="800" dirty="0" err="1">
                <a:solidFill>
                  <a:srgbClr val="48908F"/>
                </a:solidFill>
                <a:latin typeface="Calibri" panose="020F0502020204030204" pitchFamily="34" charset="0"/>
                <a:cs typeface="Calibri" panose="020F0502020204030204" pitchFamily="34" charset="0"/>
              </a:rPr>
              <a:t>under</a:t>
            </a:r>
            <a:r>
              <a:rPr lang="de-CH" sz="800" dirty="0">
                <a:solidFill>
                  <a:srgbClr val="48908F"/>
                </a:solidFill>
                <a:latin typeface="Calibri" panose="020F0502020204030204" pitchFamily="34" charset="0"/>
                <a:cs typeface="Calibri" panose="020F0502020204030204" pitchFamily="34" charset="0"/>
              </a:rPr>
              <a:t> Management  </a:t>
            </a:r>
            <a:br>
              <a:rPr lang="de-CH" sz="800" dirty="0">
                <a:solidFill>
                  <a:srgbClr val="48908F"/>
                </a:solidFill>
                <a:latin typeface="Calibri" panose="020F0502020204030204" pitchFamily="34" charset="0"/>
                <a:cs typeface="Calibri" panose="020F0502020204030204" pitchFamily="34" charset="0"/>
              </a:rPr>
            </a:br>
            <a:r>
              <a:rPr lang="de-CH" sz="800" dirty="0">
                <a:solidFill>
                  <a:srgbClr val="48908F"/>
                </a:solidFill>
                <a:latin typeface="Calibri" panose="020F0502020204030204" pitchFamily="34" charset="0"/>
                <a:cs typeface="Calibri" panose="020F0502020204030204" pitchFamily="34" charset="0"/>
              </a:rPr>
              <a:t>(AUM) total</a:t>
            </a:r>
          </a:p>
        </p:txBody>
      </p:sp>
      <p:sp>
        <p:nvSpPr>
          <p:cNvPr id="22" name="Textfeld 21">
            <a:extLst>
              <a:ext uri="{FF2B5EF4-FFF2-40B4-BE49-F238E27FC236}">
                <a16:creationId xmlns:a16="http://schemas.microsoft.com/office/drawing/2014/main" id="{6C9128E7-B6D3-154B-870D-8D58A57C432C}"/>
              </a:ext>
            </a:extLst>
          </p:cNvPr>
          <p:cNvSpPr txBox="1"/>
          <p:nvPr/>
        </p:nvSpPr>
        <p:spPr>
          <a:xfrm>
            <a:off x="6752829" y="6228880"/>
            <a:ext cx="1658924" cy="423983"/>
          </a:xfrm>
          <a:prstGeom prst="rect">
            <a:avLst/>
          </a:prstGeom>
          <a:noFill/>
        </p:spPr>
        <p:txBody>
          <a:bodyPr wrap="square" lIns="0" tIns="90000" rIns="108000" bIns="46800" rtlCol="0">
            <a:noAutofit/>
          </a:bodyPr>
          <a:lstStyle/>
          <a:p>
            <a:pPr marL="180000" algn="ctr">
              <a:lnSpc>
                <a:spcPct val="110000"/>
              </a:lnSpc>
              <a:buClr>
                <a:schemeClr val="bg1">
                  <a:lumMod val="65000"/>
                </a:schemeClr>
              </a:buClr>
            </a:pPr>
            <a:r>
              <a:rPr lang="de-CH" sz="800" dirty="0">
                <a:solidFill>
                  <a:srgbClr val="9273AD"/>
                </a:solidFill>
                <a:latin typeface="Calibri" panose="020F0502020204030204" pitchFamily="34" charset="0"/>
                <a:cs typeface="Calibri" panose="020F0502020204030204" pitchFamily="34" charset="0"/>
              </a:rPr>
              <a:t>Assets </a:t>
            </a:r>
            <a:r>
              <a:rPr lang="de-CH" sz="800" dirty="0" err="1">
                <a:solidFill>
                  <a:srgbClr val="9273AD"/>
                </a:solidFill>
                <a:latin typeface="Calibri" panose="020F0502020204030204" pitchFamily="34" charset="0"/>
                <a:cs typeface="Calibri" panose="020F0502020204030204" pitchFamily="34" charset="0"/>
              </a:rPr>
              <a:t>under</a:t>
            </a:r>
            <a:r>
              <a:rPr lang="de-CH" sz="800" dirty="0">
                <a:solidFill>
                  <a:srgbClr val="9273AD"/>
                </a:solidFill>
                <a:latin typeface="Calibri" panose="020F0502020204030204" pitchFamily="34" charset="0"/>
                <a:cs typeface="Calibri" panose="020F0502020204030204" pitchFamily="34" charset="0"/>
              </a:rPr>
              <a:t> Management  </a:t>
            </a:r>
            <a:br>
              <a:rPr lang="de-CH" sz="800" dirty="0">
                <a:solidFill>
                  <a:srgbClr val="9273AD"/>
                </a:solidFill>
                <a:latin typeface="Calibri" panose="020F0502020204030204" pitchFamily="34" charset="0"/>
                <a:cs typeface="Calibri" panose="020F0502020204030204" pitchFamily="34" charset="0"/>
              </a:rPr>
            </a:br>
            <a:r>
              <a:rPr lang="de-CH" sz="800" dirty="0">
                <a:solidFill>
                  <a:srgbClr val="9273AD"/>
                </a:solidFill>
                <a:latin typeface="Calibri" panose="020F0502020204030204" pitchFamily="34" charset="0"/>
                <a:cs typeface="Calibri" panose="020F0502020204030204" pitchFamily="34" charset="0"/>
              </a:rPr>
              <a:t>(AUM) im Inland</a:t>
            </a:r>
          </a:p>
        </p:txBody>
      </p:sp>
    </p:spTree>
    <p:extLst>
      <p:ext uri="{BB962C8B-B14F-4D97-AF65-F5344CB8AC3E}">
        <p14:creationId xmlns:p14="http://schemas.microsoft.com/office/powerpoint/2010/main" val="1748436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DE151A91-B80F-F24C-8B07-235ADB483247}"/>
              </a:ext>
            </a:extLst>
          </p:cNvPr>
          <p:cNvSpPr txBox="1"/>
          <p:nvPr/>
        </p:nvSpPr>
        <p:spPr>
          <a:xfrm>
            <a:off x="0" y="1755058"/>
            <a:ext cx="12192000" cy="5102942"/>
          </a:xfrm>
          <a:prstGeom prst="rect">
            <a:avLst/>
          </a:prstGeom>
          <a:solidFill>
            <a:srgbClr val="E3E9E7"/>
          </a:solidFill>
        </p:spPr>
        <p:txBody>
          <a:bodyPr wrap="square" lIns="936000" tIns="468000" rIns="432000" bIns="46800" rtlCol="0">
            <a:noAutofit/>
          </a:bodyPr>
          <a:lstStyle/>
          <a:p>
            <a:endParaRPr lang="de-CH" sz="1400" dirty="0">
              <a:solidFill>
                <a:srgbClr val="025378"/>
              </a:solidFill>
            </a:endParaRPr>
          </a:p>
        </p:txBody>
      </p:sp>
      <p:sp>
        <p:nvSpPr>
          <p:cNvPr id="3" name="Titel 2">
            <a:extLst>
              <a:ext uri="{FF2B5EF4-FFF2-40B4-BE49-F238E27FC236}">
                <a16:creationId xmlns:a16="http://schemas.microsoft.com/office/drawing/2014/main" id="{C2F035E4-74C7-634B-BE29-9FBFEA2C3F66}"/>
              </a:ext>
            </a:extLst>
          </p:cNvPr>
          <p:cNvSpPr>
            <a:spLocks noGrp="1"/>
          </p:cNvSpPr>
          <p:nvPr>
            <p:ph type="title"/>
          </p:nvPr>
        </p:nvSpPr>
        <p:spPr>
          <a:xfrm>
            <a:off x="911225" y="492368"/>
            <a:ext cx="6998335" cy="862325"/>
          </a:xfrm>
        </p:spPr>
        <p:txBody>
          <a:bodyPr>
            <a:noAutofit/>
          </a:bodyPr>
          <a:lstStyle/>
          <a:p>
            <a:br>
              <a:rPr lang="de-DE" sz="2200" b="1" dirty="0"/>
            </a:br>
            <a:r>
              <a:rPr lang="de-DE" sz="1200" dirty="0"/>
              <a:t>Fondsgesellschaften</a:t>
            </a:r>
            <a:br>
              <a:rPr lang="de-DE" sz="1200" dirty="0"/>
            </a:br>
            <a:r>
              <a:rPr lang="de-DE" sz="2200" b="1" dirty="0"/>
              <a:t>Aufsteigender</a:t>
            </a:r>
            <a:br>
              <a:rPr lang="de-DE" sz="2200" b="1" dirty="0"/>
            </a:br>
            <a:r>
              <a:rPr lang="de-DE" sz="2200" b="1" dirty="0"/>
              <a:t>Fondsplatz</a:t>
            </a:r>
          </a:p>
        </p:txBody>
      </p:sp>
      <p:sp>
        <p:nvSpPr>
          <p:cNvPr id="16" name="Textfeld 15">
            <a:extLst>
              <a:ext uri="{FF2B5EF4-FFF2-40B4-BE49-F238E27FC236}">
                <a16:creationId xmlns:a16="http://schemas.microsoft.com/office/drawing/2014/main" id="{8F1A7F46-634B-B448-8120-C51C254909C7}"/>
              </a:ext>
            </a:extLst>
          </p:cNvPr>
          <p:cNvSpPr txBox="1"/>
          <p:nvPr/>
        </p:nvSpPr>
        <p:spPr>
          <a:xfrm>
            <a:off x="840703" y="2690832"/>
            <a:ext cx="3362632" cy="2898756"/>
          </a:xfrm>
          <a:prstGeom prst="rect">
            <a:avLst/>
          </a:prstGeom>
          <a:noFill/>
        </p:spPr>
        <p:txBody>
          <a:bodyPr wrap="square" lIns="0" tIns="90000" rIns="108000" bIns="46800" rtlCol="0">
            <a:noAutofit/>
          </a:bodyPr>
          <a:lstStyle/>
          <a:p>
            <a:pPr marL="180000">
              <a:lnSpc>
                <a:spcPct val="110000"/>
              </a:lnSpc>
              <a:spcAft>
                <a:spcPts val="600"/>
              </a:spcAft>
              <a:buClr>
                <a:schemeClr val="bg1">
                  <a:lumMod val="65000"/>
                </a:schemeClr>
              </a:buClr>
            </a:pPr>
            <a:r>
              <a:rPr lang="de-CH" sz="1400" b="1" dirty="0">
                <a:solidFill>
                  <a:srgbClr val="025378"/>
                </a:solidFill>
                <a:latin typeface="Calibri" panose="020F0502020204030204" pitchFamily="34" charset="0"/>
                <a:cs typeface="Calibri" panose="020F0502020204030204" pitchFamily="34" charset="0"/>
              </a:rPr>
              <a:t>Kompetenzen und Stärken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Fondsstrukturierung</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Fondsadministration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Innovative Konzepte</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Nachhaltigkeit</a:t>
            </a:r>
            <a:endParaRPr lang="de-CH" sz="1200" dirty="0">
              <a:solidFill>
                <a:srgbClr val="025378"/>
              </a:solidFill>
            </a:endParaRPr>
          </a:p>
        </p:txBody>
      </p:sp>
      <p:cxnSp>
        <p:nvCxnSpPr>
          <p:cNvPr id="14" name="Gerade Verbindung 13">
            <a:extLst>
              <a:ext uri="{FF2B5EF4-FFF2-40B4-BE49-F238E27FC236}">
                <a16:creationId xmlns:a16="http://schemas.microsoft.com/office/drawing/2014/main" id="{799B771C-1EAC-CC40-8E10-BF4E6F4F9B62}"/>
              </a:ext>
            </a:extLst>
          </p:cNvPr>
          <p:cNvCxnSpPr>
            <a:cxnSpLocks/>
          </p:cNvCxnSpPr>
          <p:nvPr/>
        </p:nvCxnSpPr>
        <p:spPr>
          <a:xfrm>
            <a:off x="994787" y="4408575"/>
            <a:ext cx="3362632" cy="0"/>
          </a:xfrm>
          <a:prstGeom prst="line">
            <a:avLst/>
          </a:prstGeom>
          <a:ln w="13970">
            <a:solidFill>
              <a:srgbClr val="025378"/>
            </a:solidFill>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5671F6EF-08A8-D241-8002-CF14AE67BB3D}"/>
              </a:ext>
            </a:extLst>
          </p:cNvPr>
          <p:cNvSpPr txBox="1"/>
          <p:nvPr/>
        </p:nvSpPr>
        <p:spPr>
          <a:xfrm>
            <a:off x="1606280" y="4574393"/>
            <a:ext cx="3362632" cy="833503"/>
          </a:xfrm>
          <a:prstGeom prst="rect">
            <a:avLst/>
          </a:prstGeom>
          <a:noFill/>
        </p:spPr>
        <p:txBody>
          <a:bodyPr wrap="square" lIns="0" tIns="90000" rIns="108000" bIns="46800" rtlCol="0">
            <a:noAutofit/>
          </a:bodyPr>
          <a:lstStyle/>
          <a:p>
            <a:pPr marL="11113">
              <a:lnSpc>
                <a:spcPct val="110000"/>
              </a:lnSpc>
              <a:buClr>
                <a:srgbClr val="CCCCCC"/>
              </a:buClr>
            </a:pPr>
            <a:r>
              <a:rPr lang="de-CH" sz="1200" dirty="0">
                <a:solidFill>
                  <a:srgbClr val="025378"/>
                </a:solidFill>
              </a:rPr>
              <a:t>Liechtensteinischer Anlagefondsverband</a:t>
            </a:r>
          </a:p>
          <a:p>
            <a:pPr marL="11113">
              <a:lnSpc>
                <a:spcPct val="110000"/>
              </a:lnSpc>
              <a:buClr>
                <a:srgbClr val="CCCCCC"/>
              </a:buClr>
            </a:pPr>
            <a:r>
              <a:rPr lang="de-CH" sz="1200" b="1" dirty="0" err="1">
                <a:solidFill>
                  <a:srgbClr val="025378"/>
                </a:solidFill>
              </a:rPr>
              <a:t>www.lafv.li</a:t>
            </a:r>
            <a:endParaRPr lang="de-CH" sz="1200" b="1" dirty="0">
              <a:solidFill>
                <a:srgbClr val="025378"/>
              </a:solidFill>
            </a:endParaRPr>
          </a:p>
        </p:txBody>
      </p:sp>
      <p:pic>
        <p:nvPicPr>
          <p:cNvPr id="20" name="Grafik 19">
            <a:extLst>
              <a:ext uri="{FF2B5EF4-FFF2-40B4-BE49-F238E27FC236}">
                <a16:creationId xmlns:a16="http://schemas.microsoft.com/office/drawing/2014/main" id="{FA76F26F-9E6B-8C45-88AF-4D88F9010717}"/>
              </a:ext>
            </a:extLst>
          </p:cNvPr>
          <p:cNvPicPr>
            <a:picLocks noChangeAspect="1"/>
          </p:cNvPicPr>
          <p:nvPr/>
        </p:nvPicPr>
        <p:blipFill>
          <a:blip r:embed="rId3"/>
          <a:stretch>
            <a:fillRect/>
          </a:stretch>
        </p:blipFill>
        <p:spPr>
          <a:xfrm>
            <a:off x="1051200" y="4682893"/>
            <a:ext cx="368300" cy="368300"/>
          </a:xfrm>
          <a:prstGeom prst="rect">
            <a:avLst/>
          </a:prstGeom>
        </p:spPr>
      </p:pic>
      <p:pic>
        <p:nvPicPr>
          <p:cNvPr id="4" name="Grafik 3">
            <a:extLst>
              <a:ext uri="{FF2B5EF4-FFF2-40B4-BE49-F238E27FC236}">
                <a16:creationId xmlns:a16="http://schemas.microsoft.com/office/drawing/2014/main" id="{55D4577B-17A5-C0A3-59EB-E9C41CC885A6}"/>
              </a:ext>
            </a:extLst>
          </p:cNvPr>
          <p:cNvPicPr>
            <a:picLocks noChangeAspect="1"/>
          </p:cNvPicPr>
          <p:nvPr/>
        </p:nvPicPr>
        <p:blipFill rotWithShape="1">
          <a:blip r:embed="rId4"/>
          <a:srcRect l="4488" t="17391" r="61762" b="41489"/>
          <a:stretch/>
        </p:blipFill>
        <p:spPr>
          <a:xfrm>
            <a:off x="4968912" y="2660127"/>
            <a:ext cx="7016394" cy="2747769"/>
          </a:xfrm>
          <a:prstGeom prst="rect">
            <a:avLst/>
          </a:prstGeom>
        </p:spPr>
      </p:pic>
    </p:spTree>
    <p:extLst>
      <p:ext uri="{BB962C8B-B14F-4D97-AF65-F5344CB8AC3E}">
        <p14:creationId xmlns:p14="http://schemas.microsoft.com/office/powerpoint/2010/main" val="90832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DE151A91-B80F-F24C-8B07-235ADB483247}"/>
              </a:ext>
            </a:extLst>
          </p:cNvPr>
          <p:cNvSpPr txBox="1"/>
          <p:nvPr/>
        </p:nvSpPr>
        <p:spPr>
          <a:xfrm>
            <a:off x="0" y="1755058"/>
            <a:ext cx="12192000" cy="5102942"/>
          </a:xfrm>
          <a:prstGeom prst="rect">
            <a:avLst/>
          </a:prstGeom>
          <a:solidFill>
            <a:srgbClr val="E3E9E7"/>
          </a:solidFill>
        </p:spPr>
        <p:txBody>
          <a:bodyPr wrap="square" lIns="936000" tIns="468000" rIns="432000" bIns="46800" rtlCol="0">
            <a:noAutofit/>
          </a:bodyPr>
          <a:lstStyle/>
          <a:p>
            <a:endParaRPr lang="de-CH" sz="1400" dirty="0">
              <a:solidFill>
                <a:srgbClr val="025378"/>
              </a:solidFill>
            </a:endParaRPr>
          </a:p>
        </p:txBody>
      </p:sp>
      <p:sp>
        <p:nvSpPr>
          <p:cNvPr id="3" name="Titel 2">
            <a:extLst>
              <a:ext uri="{FF2B5EF4-FFF2-40B4-BE49-F238E27FC236}">
                <a16:creationId xmlns:a16="http://schemas.microsoft.com/office/drawing/2014/main" id="{C2F035E4-74C7-634B-BE29-9FBFEA2C3F66}"/>
              </a:ext>
            </a:extLst>
          </p:cNvPr>
          <p:cNvSpPr>
            <a:spLocks noGrp="1"/>
          </p:cNvSpPr>
          <p:nvPr>
            <p:ph type="title"/>
          </p:nvPr>
        </p:nvSpPr>
        <p:spPr>
          <a:xfrm>
            <a:off x="911225" y="492368"/>
            <a:ext cx="6998335" cy="862325"/>
          </a:xfrm>
        </p:spPr>
        <p:txBody>
          <a:bodyPr>
            <a:noAutofit/>
          </a:bodyPr>
          <a:lstStyle/>
          <a:p>
            <a:br>
              <a:rPr lang="de-DE" sz="2200" b="1" dirty="0"/>
            </a:br>
            <a:r>
              <a:rPr lang="de-DE" sz="1200" dirty="0"/>
              <a:t>Versicherer</a:t>
            </a:r>
            <a:br>
              <a:rPr lang="de-DE" sz="2200" b="1" dirty="0"/>
            </a:br>
            <a:r>
              <a:rPr lang="de-DE" sz="2200" b="1" dirty="0"/>
              <a:t>Sicherheit heute</a:t>
            </a:r>
            <a:br>
              <a:rPr lang="de-DE" sz="2200" b="1" dirty="0"/>
            </a:br>
            <a:r>
              <a:rPr lang="de-DE" sz="2200" b="1" dirty="0"/>
              <a:t>und in Zukunft</a:t>
            </a:r>
          </a:p>
        </p:txBody>
      </p:sp>
      <p:sp>
        <p:nvSpPr>
          <p:cNvPr id="16" name="Textfeld 15">
            <a:extLst>
              <a:ext uri="{FF2B5EF4-FFF2-40B4-BE49-F238E27FC236}">
                <a16:creationId xmlns:a16="http://schemas.microsoft.com/office/drawing/2014/main" id="{8F1A7F46-634B-B448-8120-C51C254909C7}"/>
              </a:ext>
            </a:extLst>
          </p:cNvPr>
          <p:cNvSpPr txBox="1"/>
          <p:nvPr/>
        </p:nvSpPr>
        <p:spPr>
          <a:xfrm>
            <a:off x="840703" y="2690832"/>
            <a:ext cx="3362632" cy="2898756"/>
          </a:xfrm>
          <a:prstGeom prst="rect">
            <a:avLst/>
          </a:prstGeom>
          <a:noFill/>
        </p:spPr>
        <p:txBody>
          <a:bodyPr wrap="square" lIns="0" tIns="90000" rIns="108000" bIns="46800" rtlCol="0">
            <a:noAutofit/>
          </a:bodyPr>
          <a:lstStyle/>
          <a:p>
            <a:pPr marL="180000">
              <a:lnSpc>
                <a:spcPct val="110000"/>
              </a:lnSpc>
              <a:spcAft>
                <a:spcPts val="600"/>
              </a:spcAft>
              <a:buClr>
                <a:schemeClr val="bg1">
                  <a:lumMod val="65000"/>
                </a:schemeClr>
              </a:buClr>
            </a:pPr>
            <a:r>
              <a:rPr lang="de-CH" sz="1400" b="1" dirty="0">
                <a:solidFill>
                  <a:srgbClr val="025378"/>
                </a:solidFill>
                <a:latin typeface="Calibri" panose="020F0502020204030204" pitchFamily="34" charset="0"/>
                <a:cs typeface="Calibri" panose="020F0502020204030204" pitchFamily="34" charset="0"/>
              </a:rPr>
              <a:t>Kompetenzen und Stärken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Lebens-, Schaden- und </a:t>
            </a:r>
            <a:r>
              <a:rPr lang="de-CH" sz="1200" dirty="0" err="1">
                <a:solidFill>
                  <a:srgbClr val="025378"/>
                </a:solidFill>
                <a:latin typeface="Calibri" panose="020F0502020204030204" pitchFamily="34" charset="0"/>
                <a:cs typeface="Calibri" panose="020F0502020204030204" pitchFamily="34" charset="0"/>
              </a:rPr>
              <a:t>Rückversicherungen</a:t>
            </a:r>
            <a:endParaRPr lang="de-CH" sz="1200" dirty="0">
              <a:solidFill>
                <a:srgbClr val="025378"/>
              </a:solidFill>
              <a:latin typeface="Calibri" panose="020F0502020204030204" pitchFamily="34" charset="0"/>
              <a:cs typeface="Calibri" panose="020F0502020204030204" pitchFamily="34" charset="0"/>
            </a:endParaRP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Innovative Risikoabsicherungen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Fonds- und anteilsgebundene Vorsorgelösungen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Anlageprodukte </a:t>
            </a:r>
            <a:r>
              <a:rPr lang="de-CH" sz="1200" dirty="0" err="1">
                <a:solidFill>
                  <a:srgbClr val="025378"/>
                </a:solidFill>
                <a:latin typeface="Calibri" panose="020F0502020204030204" pitchFamily="34" charset="0"/>
                <a:cs typeface="Calibri" panose="020F0502020204030204" pitchFamily="34" charset="0"/>
              </a:rPr>
              <a:t>für</a:t>
            </a:r>
            <a:r>
              <a:rPr lang="de-CH" sz="1200" dirty="0">
                <a:solidFill>
                  <a:srgbClr val="025378"/>
                </a:solidFill>
                <a:latin typeface="Calibri" panose="020F0502020204030204" pitchFamily="34" charset="0"/>
                <a:cs typeface="Calibri" panose="020F0502020204030204" pitchFamily="34" charset="0"/>
              </a:rPr>
              <a:t> vermögende Privatkunden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Internationale Industrieversicherung</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Krankenzusatzversicherung (welche in Liechtenstein auch unter der Lebenslizenz betreibbar ist)</a:t>
            </a:r>
            <a:endParaRPr lang="de-CH" sz="1200" dirty="0">
              <a:solidFill>
                <a:srgbClr val="025378"/>
              </a:solidFill>
            </a:endParaRPr>
          </a:p>
        </p:txBody>
      </p:sp>
      <p:sp>
        <p:nvSpPr>
          <p:cNvPr id="13" name="Textfeld 12">
            <a:extLst>
              <a:ext uri="{FF2B5EF4-FFF2-40B4-BE49-F238E27FC236}">
                <a16:creationId xmlns:a16="http://schemas.microsoft.com/office/drawing/2014/main" id="{D319B913-4BE3-8E47-8A6E-B4D71B3902FC}"/>
              </a:ext>
            </a:extLst>
          </p:cNvPr>
          <p:cNvSpPr txBox="1"/>
          <p:nvPr/>
        </p:nvSpPr>
        <p:spPr>
          <a:xfrm>
            <a:off x="1606280" y="5464612"/>
            <a:ext cx="3362632" cy="833503"/>
          </a:xfrm>
          <a:prstGeom prst="rect">
            <a:avLst/>
          </a:prstGeom>
          <a:noFill/>
        </p:spPr>
        <p:txBody>
          <a:bodyPr wrap="square" lIns="0" tIns="90000" rIns="108000" bIns="46800" rtlCol="0">
            <a:noAutofit/>
          </a:bodyPr>
          <a:lstStyle/>
          <a:p>
            <a:pPr marL="11113">
              <a:lnSpc>
                <a:spcPct val="110000"/>
              </a:lnSpc>
              <a:buClr>
                <a:srgbClr val="CCCCCC"/>
              </a:buClr>
            </a:pPr>
            <a:r>
              <a:rPr lang="de-CH" sz="1200" dirty="0">
                <a:solidFill>
                  <a:srgbClr val="025378"/>
                </a:solidFill>
              </a:rPr>
              <a:t>Liechtensteinischer Versicherungsverband</a:t>
            </a:r>
          </a:p>
          <a:p>
            <a:pPr marL="11113">
              <a:lnSpc>
                <a:spcPct val="110000"/>
              </a:lnSpc>
              <a:buClr>
                <a:srgbClr val="CCCCCC"/>
              </a:buClr>
            </a:pPr>
            <a:r>
              <a:rPr lang="de-CH" sz="1200" b="1" dirty="0" err="1">
                <a:solidFill>
                  <a:srgbClr val="025378"/>
                </a:solidFill>
              </a:rPr>
              <a:t>www.lvv.li</a:t>
            </a:r>
            <a:endParaRPr lang="de-CH" sz="1200" b="1" dirty="0">
              <a:solidFill>
                <a:srgbClr val="025378"/>
              </a:solidFill>
            </a:endParaRPr>
          </a:p>
        </p:txBody>
      </p:sp>
      <p:cxnSp>
        <p:nvCxnSpPr>
          <p:cNvPr id="14" name="Gerade Verbindung 13">
            <a:extLst>
              <a:ext uri="{FF2B5EF4-FFF2-40B4-BE49-F238E27FC236}">
                <a16:creationId xmlns:a16="http://schemas.microsoft.com/office/drawing/2014/main" id="{799B771C-1EAC-CC40-8E10-BF4E6F4F9B62}"/>
              </a:ext>
            </a:extLst>
          </p:cNvPr>
          <p:cNvCxnSpPr>
            <a:cxnSpLocks/>
          </p:cNvCxnSpPr>
          <p:nvPr/>
        </p:nvCxnSpPr>
        <p:spPr>
          <a:xfrm>
            <a:off x="994787" y="5313450"/>
            <a:ext cx="3362632" cy="0"/>
          </a:xfrm>
          <a:prstGeom prst="line">
            <a:avLst/>
          </a:prstGeom>
          <a:ln w="13970">
            <a:solidFill>
              <a:srgbClr val="025378"/>
            </a:solidFill>
          </a:ln>
        </p:spPr>
        <p:style>
          <a:lnRef idx="1">
            <a:schemeClr val="accent1"/>
          </a:lnRef>
          <a:fillRef idx="0">
            <a:schemeClr val="accent1"/>
          </a:fillRef>
          <a:effectRef idx="0">
            <a:schemeClr val="accent1"/>
          </a:effectRef>
          <a:fontRef idx="minor">
            <a:schemeClr val="tx1"/>
          </a:fontRef>
        </p:style>
      </p:cxnSp>
      <p:pic>
        <p:nvPicPr>
          <p:cNvPr id="18" name="Grafik 17">
            <a:extLst>
              <a:ext uri="{FF2B5EF4-FFF2-40B4-BE49-F238E27FC236}">
                <a16:creationId xmlns:a16="http://schemas.microsoft.com/office/drawing/2014/main" id="{ED040DBA-73DE-4E4F-86BD-38EF3DABA433}"/>
              </a:ext>
            </a:extLst>
          </p:cNvPr>
          <p:cNvPicPr>
            <a:picLocks noChangeAspect="1"/>
          </p:cNvPicPr>
          <p:nvPr/>
        </p:nvPicPr>
        <p:blipFill>
          <a:blip r:embed="rId3"/>
          <a:stretch>
            <a:fillRect/>
          </a:stretch>
        </p:blipFill>
        <p:spPr>
          <a:xfrm>
            <a:off x="1051200" y="5573112"/>
            <a:ext cx="368300" cy="368300"/>
          </a:xfrm>
          <a:prstGeom prst="rect">
            <a:avLst/>
          </a:prstGeom>
        </p:spPr>
      </p:pic>
      <p:pic>
        <p:nvPicPr>
          <p:cNvPr id="29" name="Grafik 28">
            <a:extLst>
              <a:ext uri="{FF2B5EF4-FFF2-40B4-BE49-F238E27FC236}">
                <a16:creationId xmlns:a16="http://schemas.microsoft.com/office/drawing/2014/main" id="{56C8DBD4-42A2-544C-8068-6E833BC5E32D}"/>
              </a:ext>
            </a:extLst>
          </p:cNvPr>
          <p:cNvPicPr>
            <a:picLocks noChangeAspect="1"/>
          </p:cNvPicPr>
          <p:nvPr/>
        </p:nvPicPr>
        <p:blipFill>
          <a:blip r:embed="rId4"/>
          <a:stretch>
            <a:fillRect/>
          </a:stretch>
        </p:blipFill>
        <p:spPr>
          <a:xfrm>
            <a:off x="5531886" y="4674466"/>
            <a:ext cx="955032" cy="955032"/>
          </a:xfrm>
          <a:prstGeom prst="rect">
            <a:avLst/>
          </a:prstGeom>
        </p:spPr>
      </p:pic>
      <p:sp>
        <p:nvSpPr>
          <p:cNvPr id="30" name="Textfeld 29">
            <a:extLst>
              <a:ext uri="{FF2B5EF4-FFF2-40B4-BE49-F238E27FC236}">
                <a16:creationId xmlns:a16="http://schemas.microsoft.com/office/drawing/2014/main" id="{FF94BB8E-C196-7E48-B18C-0FB0F94E9F71}"/>
              </a:ext>
            </a:extLst>
          </p:cNvPr>
          <p:cNvSpPr txBox="1"/>
          <p:nvPr/>
        </p:nvSpPr>
        <p:spPr>
          <a:xfrm>
            <a:off x="5534525" y="5642143"/>
            <a:ext cx="1519356" cy="548190"/>
          </a:xfrm>
          <a:prstGeom prst="rect">
            <a:avLst/>
          </a:prstGeom>
          <a:noFill/>
        </p:spPr>
        <p:txBody>
          <a:bodyPr wrap="square" lIns="0" tIns="90000" rIns="0" bIns="46800" rtlCol="0">
            <a:noAutofit/>
          </a:bodyPr>
          <a:lstStyle/>
          <a:p>
            <a:r>
              <a:rPr lang="de-CH" sz="2400" dirty="0">
                <a:solidFill>
                  <a:srgbClr val="9273AD"/>
                </a:solidFill>
              </a:rPr>
              <a:t>1092</a:t>
            </a:r>
          </a:p>
          <a:p>
            <a:r>
              <a:rPr lang="de-CH" sz="1200" dirty="0">
                <a:solidFill>
                  <a:srgbClr val="9273AD"/>
                </a:solidFill>
              </a:rPr>
              <a:t>Mitarbeitende</a:t>
            </a:r>
          </a:p>
        </p:txBody>
      </p:sp>
      <p:pic>
        <p:nvPicPr>
          <p:cNvPr id="4" name="Grafik 3">
            <a:extLst>
              <a:ext uri="{FF2B5EF4-FFF2-40B4-BE49-F238E27FC236}">
                <a16:creationId xmlns:a16="http://schemas.microsoft.com/office/drawing/2014/main" id="{BF7D7957-0BF3-4541-AB69-4D6CC17C2F45}"/>
              </a:ext>
            </a:extLst>
          </p:cNvPr>
          <p:cNvPicPr>
            <a:picLocks noChangeAspect="1"/>
          </p:cNvPicPr>
          <p:nvPr/>
        </p:nvPicPr>
        <p:blipFill>
          <a:blip r:embed="rId5"/>
          <a:stretch>
            <a:fillRect/>
          </a:stretch>
        </p:blipFill>
        <p:spPr>
          <a:xfrm>
            <a:off x="5375275" y="2690832"/>
            <a:ext cx="6163981" cy="1709104"/>
          </a:xfrm>
          <a:prstGeom prst="rect">
            <a:avLst/>
          </a:prstGeom>
        </p:spPr>
      </p:pic>
      <p:sp>
        <p:nvSpPr>
          <p:cNvPr id="20" name="Textfeld 19">
            <a:extLst>
              <a:ext uri="{FF2B5EF4-FFF2-40B4-BE49-F238E27FC236}">
                <a16:creationId xmlns:a16="http://schemas.microsoft.com/office/drawing/2014/main" id="{87255EA3-CF0F-2B41-B2F3-27138C3F1933}"/>
              </a:ext>
            </a:extLst>
          </p:cNvPr>
          <p:cNvSpPr txBox="1"/>
          <p:nvPr/>
        </p:nvSpPr>
        <p:spPr>
          <a:xfrm>
            <a:off x="5375275" y="3042623"/>
            <a:ext cx="1519356" cy="948554"/>
          </a:xfrm>
          <a:prstGeom prst="rect">
            <a:avLst/>
          </a:prstGeom>
          <a:noFill/>
        </p:spPr>
        <p:txBody>
          <a:bodyPr wrap="square" lIns="0" tIns="90000" rIns="0" bIns="46800" rtlCol="0">
            <a:noAutofit/>
          </a:bodyPr>
          <a:lstStyle/>
          <a:p>
            <a:r>
              <a:rPr lang="de-CH" sz="2400" dirty="0">
                <a:solidFill>
                  <a:srgbClr val="48908F"/>
                </a:solidFill>
              </a:rPr>
              <a:t>15</a:t>
            </a:r>
          </a:p>
          <a:p>
            <a:r>
              <a:rPr lang="de-CH" sz="1200" dirty="0">
                <a:solidFill>
                  <a:srgbClr val="48908F"/>
                </a:solidFill>
              </a:rPr>
              <a:t>Lebens-</a:t>
            </a:r>
            <a:br>
              <a:rPr lang="de-CH" sz="1200" dirty="0">
                <a:solidFill>
                  <a:srgbClr val="48908F"/>
                </a:solidFill>
              </a:rPr>
            </a:br>
            <a:r>
              <a:rPr lang="de-CH" sz="1200" dirty="0" err="1">
                <a:solidFill>
                  <a:srgbClr val="48908F"/>
                </a:solidFill>
              </a:rPr>
              <a:t>versicherungen</a:t>
            </a:r>
            <a:endParaRPr lang="de-CH" sz="1200" dirty="0">
              <a:solidFill>
                <a:srgbClr val="48908F"/>
              </a:solidFill>
            </a:endParaRPr>
          </a:p>
        </p:txBody>
      </p:sp>
      <p:sp>
        <p:nvSpPr>
          <p:cNvPr id="23" name="Textfeld 22">
            <a:extLst>
              <a:ext uri="{FF2B5EF4-FFF2-40B4-BE49-F238E27FC236}">
                <a16:creationId xmlns:a16="http://schemas.microsoft.com/office/drawing/2014/main" id="{FF5ABDD8-18C8-C04E-AC85-6EAB2565AEEE}"/>
              </a:ext>
            </a:extLst>
          </p:cNvPr>
          <p:cNvSpPr txBox="1"/>
          <p:nvPr/>
        </p:nvSpPr>
        <p:spPr>
          <a:xfrm>
            <a:off x="6836032" y="3042622"/>
            <a:ext cx="1519356" cy="948555"/>
          </a:xfrm>
          <a:prstGeom prst="rect">
            <a:avLst/>
          </a:prstGeom>
          <a:noFill/>
        </p:spPr>
        <p:txBody>
          <a:bodyPr wrap="square" lIns="0" tIns="90000" rIns="0" bIns="46800" rtlCol="0">
            <a:noAutofit/>
          </a:bodyPr>
          <a:lstStyle/>
          <a:p>
            <a:r>
              <a:rPr lang="de-CH" sz="2400" dirty="0">
                <a:solidFill>
                  <a:srgbClr val="9273AD"/>
                </a:solidFill>
              </a:rPr>
              <a:t>14</a:t>
            </a:r>
          </a:p>
          <a:p>
            <a:r>
              <a:rPr lang="de-CH" sz="1200" dirty="0">
                <a:solidFill>
                  <a:srgbClr val="9273AD"/>
                </a:solidFill>
              </a:rPr>
              <a:t>Schaden-</a:t>
            </a:r>
            <a:br>
              <a:rPr lang="de-CH" sz="1200" dirty="0">
                <a:solidFill>
                  <a:srgbClr val="9273AD"/>
                </a:solidFill>
              </a:rPr>
            </a:br>
            <a:r>
              <a:rPr lang="de-CH" sz="1200" dirty="0" err="1">
                <a:solidFill>
                  <a:srgbClr val="9273AD"/>
                </a:solidFill>
              </a:rPr>
              <a:t>versicherungen</a:t>
            </a:r>
            <a:endParaRPr lang="de-CH" sz="1200" dirty="0">
              <a:solidFill>
                <a:srgbClr val="9273AD"/>
              </a:solidFill>
            </a:endParaRPr>
          </a:p>
        </p:txBody>
      </p:sp>
      <p:sp>
        <p:nvSpPr>
          <p:cNvPr id="24" name="Textfeld 23">
            <a:extLst>
              <a:ext uri="{FF2B5EF4-FFF2-40B4-BE49-F238E27FC236}">
                <a16:creationId xmlns:a16="http://schemas.microsoft.com/office/drawing/2014/main" id="{4ED36254-FC8F-3041-BB7D-A25E206D0FF1}"/>
              </a:ext>
            </a:extLst>
          </p:cNvPr>
          <p:cNvSpPr txBox="1"/>
          <p:nvPr/>
        </p:nvSpPr>
        <p:spPr>
          <a:xfrm>
            <a:off x="8427966" y="3042621"/>
            <a:ext cx="1519356" cy="948555"/>
          </a:xfrm>
          <a:prstGeom prst="rect">
            <a:avLst/>
          </a:prstGeom>
          <a:noFill/>
        </p:spPr>
        <p:txBody>
          <a:bodyPr wrap="square" lIns="0" tIns="90000" rIns="0" bIns="46800" rtlCol="0">
            <a:noAutofit/>
          </a:bodyPr>
          <a:lstStyle/>
          <a:p>
            <a:r>
              <a:rPr lang="de-CH" sz="2400" dirty="0">
                <a:solidFill>
                  <a:srgbClr val="F5CC51"/>
                </a:solidFill>
              </a:rPr>
              <a:t>3</a:t>
            </a:r>
          </a:p>
          <a:p>
            <a:r>
              <a:rPr lang="de-CH" sz="1200" dirty="0" err="1">
                <a:solidFill>
                  <a:srgbClr val="F5CC51"/>
                </a:solidFill>
              </a:rPr>
              <a:t>Rückver</a:t>
            </a:r>
            <a:r>
              <a:rPr lang="de-CH" sz="1200" dirty="0">
                <a:solidFill>
                  <a:srgbClr val="F5CC51"/>
                </a:solidFill>
              </a:rPr>
              <a:t>-</a:t>
            </a:r>
            <a:br>
              <a:rPr lang="de-CH" sz="1200" dirty="0">
                <a:solidFill>
                  <a:srgbClr val="F5CC51"/>
                </a:solidFill>
              </a:rPr>
            </a:br>
            <a:r>
              <a:rPr lang="de-CH" sz="1200" dirty="0" err="1">
                <a:solidFill>
                  <a:srgbClr val="F5CC51"/>
                </a:solidFill>
              </a:rPr>
              <a:t>sicherungen</a:t>
            </a:r>
            <a:endParaRPr lang="de-CH" sz="1200" dirty="0">
              <a:solidFill>
                <a:srgbClr val="F5CC51"/>
              </a:solidFill>
            </a:endParaRPr>
          </a:p>
        </p:txBody>
      </p:sp>
      <p:pic>
        <p:nvPicPr>
          <p:cNvPr id="6" name="Grafik 5">
            <a:extLst>
              <a:ext uri="{FF2B5EF4-FFF2-40B4-BE49-F238E27FC236}">
                <a16:creationId xmlns:a16="http://schemas.microsoft.com/office/drawing/2014/main" id="{8F7588DA-A7CB-CD47-B069-2E25A7C1B8AC}"/>
              </a:ext>
            </a:extLst>
          </p:cNvPr>
          <p:cNvPicPr>
            <a:picLocks noChangeAspect="1"/>
          </p:cNvPicPr>
          <p:nvPr/>
        </p:nvPicPr>
        <p:blipFill>
          <a:blip r:embed="rId6"/>
          <a:stretch>
            <a:fillRect/>
          </a:stretch>
        </p:blipFill>
        <p:spPr>
          <a:xfrm>
            <a:off x="7391400" y="4783398"/>
            <a:ext cx="818024" cy="914262"/>
          </a:xfrm>
          <a:prstGeom prst="rect">
            <a:avLst/>
          </a:prstGeom>
        </p:spPr>
      </p:pic>
      <p:sp>
        <p:nvSpPr>
          <p:cNvPr id="40" name="Textfeld 39">
            <a:extLst>
              <a:ext uri="{FF2B5EF4-FFF2-40B4-BE49-F238E27FC236}">
                <a16:creationId xmlns:a16="http://schemas.microsoft.com/office/drawing/2014/main" id="{3FD72F39-AB9B-5345-9B08-EE054A58CDAE}"/>
              </a:ext>
            </a:extLst>
          </p:cNvPr>
          <p:cNvSpPr txBox="1"/>
          <p:nvPr/>
        </p:nvSpPr>
        <p:spPr>
          <a:xfrm>
            <a:off x="7388038" y="5642143"/>
            <a:ext cx="2382038" cy="548190"/>
          </a:xfrm>
          <a:prstGeom prst="rect">
            <a:avLst/>
          </a:prstGeom>
          <a:noFill/>
        </p:spPr>
        <p:txBody>
          <a:bodyPr wrap="square" lIns="0" tIns="90000" rIns="0" bIns="46800" rtlCol="0">
            <a:noAutofit/>
          </a:bodyPr>
          <a:lstStyle/>
          <a:p>
            <a:r>
              <a:rPr lang="de-CH" sz="2400" dirty="0">
                <a:solidFill>
                  <a:srgbClr val="025378"/>
                </a:solidFill>
              </a:rPr>
              <a:t>5,59</a:t>
            </a:r>
          </a:p>
          <a:p>
            <a:r>
              <a:rPr lang="de-CH" sz="1200" dirty="0">
                <a:solidFill>
                  <a:srgbClr val="025378"/>
                </a:solidFill>
              </a:rPr>
              <a:t>Mrd. CHF Bruttoprämien</a:t>
            </a:r>
          </a:p>
        </p:txBody>
      </p:sp>
      <p:sp>
        <p:nvSpPr>
          <p:cNvPr id="17" name="Textfeld 16">
            <a:extLst>
              <a:ext uri="{FF2B5EF4-FFF2-40B4-BE49-F238E27FC236}">
                <a16:creationId xmlns:a16="http://schemas.microsoft.com/office/drawing/2014/main" id="{4744BA10-7580-754D-96B8-815DCF7E4C7D}"/>
              </a:ext>
            </a:extLst>
          </p:cNvPr>
          <p:cNvSpPr txBox="1"/>
          <p:nvPr/>
        </p:nvSpPr>
        <p:spPr>
          <a:xfrm>
            <a:off x="9882725" y="3168835"/>
            <a:ext cx="1597932" cy="948555"/>
          </a:xfrm>
          <a:prstGeom prst="rect">
            <a:avLst/>
          </a:prstGeom>
          <a:noFill/>
        </p:spPr>
        <p:txBody>
          <a:bodyPr wrap="square" lIns="0" tIns="90000" rIns="0" bIns="46800" rtlCol="0">
            <a:noAutofit/>
          </a:bodyPr>
          <a:lstStyle/>
          <a:p>
            <a:pPr algn="ctr"/>
            <a:r>
              <a:rPr lang="de-CH" sz="2400" dirty="0">
                <a:solidFill>
                  <a:srgbClr val="025378"/>
                </a:solidFill>
              </a:rPr>
              <a:t>32</a:t>
            </a:r>
          </a:p>
          <a:p>
            <a:pPr algn="ctr"/>
            <a:r>
              <a:rPr lang="de-CH" sz="1200" dirty="0">
                <a:solidFill>
                  <a:srgbClr val="025378"/>
                </a:solidFill>
              </a:rPr>
              <a:t>Versicherungen</a:t>
            </a:r>
          </a:p>
        </p:txBody>
      </p:sp>
    </p:spTree>
    <p:extLst>
      <p:ext uri="{BB962C8B-B14F-4D97-AF65-F5344CB8AC3E}">
        <p14:creationId xmlns:p14="http://schemas.microsoft.com/office/powerpoint/2010/main" val="869584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DE151A91-B80F-F24C-8B07-235ADB483247}"/>
              </a:ext>
            </a:extLst>
          </p:cNvPr>
          <p:cNvSpPr txBox="1"/>
          <p:nvPr/>
        </p:nvSpPr>
        <p:spPr>
          <a:xfrm>
            <a:off x="0" y="1755058"/>
            <a:ext cx="12192000" cy="5102942"/>
          </a:xfrm>
          <a:prstGeom prst="rect">
            <a:avLst/>
          </a:prstGeom>
          <a:solidFill>
            <a:srgbClr val="E3E9E7"/>
          </a:solidFill>
        </p:spPr>
        <p:txBody>
          <a:bodyPr wrap="square" lIns="936000" tIns="468000" rIns="432000" bIns="46800" rtlCol="0">
            <a:noAutofit/>
          </a:bodyPr>
          <a:lstStyle/>
          <a:p>
            <a:endParaRPr lang="de-CH" sz="1400" dirty="0">
              <a:solidFill>
                <a:srgbClr val="025378"/>
              </a:solidFill>
            </a:endParaRPr>
          </a:p>
        </p:txBody>
      </p:sp>
      <p:sp>
        <p:nvSpPr>
          <p:cNvPr id="3" name="Titel 2">
            <a:extLst>
              <a:ext uri="{FF2B5EF4-FFF2-40B4-BE49-F238E27FC236}">
                <a16:creationId xmlns:a16="http://schemas.microsoft.com/office/drawing/2014/main" id="{C2F035E4-74C7-634B-BE29-9FBFEA2C3F66}"/>
              </a:ext>
            </a:extLst>
          </p:cNvPr>
          <p:cNvSpPr>
            <a:spLocks noGrp="1"/>
          </p:cNvSpPr>
          <p:nvPr>
            <p:ph type="title"/>
          </p:nvPr>
        </p:nvSpPr>
        <p:spPr>
          <a:xfrm>
            <a:off x="911225" y="492368"/>
            <a:ext cx="6998335" cy="862325"/>
          </a:xfrm>
        </p:spPr>
        <p:txBody>
          <a:bodyPr>
            <a:noAutofit/>
          </a:bodyPr>
          <a:lstStyle/>
          <a:p>
            <a:br>
              <a:rPr lang="de-DE" sz="2200" b="1" dirty="0"/>
            </a:br>
            <a:r>
              <a:rPr lang="de-DE" sz="1200" dirty="0" err="1"/>
              <a:t>Wirtschaftsprüfer</a:t>
            </a:r>
            <a:br>
              <a:rPr lang="de-DE" sz="2200" b="1" dirty="0"/>
            </a:br>
            <a:r>
              <a:rPr lang="de-DE" sz="2200" b="1" dirty="0"/>
              <a:t>Wichtige Absicherung in einem</a:t>
            </a:r>
            <a:br>
              <a:rPr lang="de-DE" sz="2200" b="1" dirty="0"/>
            </a:br>
            <a:r>
              <a:rPr lang="de-DE" sz="2200" b="1" dirty="0"/>
              <a:t>komplexen, dynamischen Umfeld</a:t>
            </a:r>
          </a:p>
        </p:txBody>
      </p:sp>
      <p:sp>
        <p:nvSpPr>
          <p:cNvPr id="16" name="Textfeld 15">
            <a:extLst>
              <a:ext uri="{FF2B5EF4-FFF2-40B4-BE49-F238E27FC236}">
                <a16:creationId xmlns:a16="http://schemas.microsoft.com/office/drawing/2014/main" id="{8F1A7F46-634B-B448-8120-C51C254909C7}"/>
              </a:ext>
            </a:extLst>
          </p:cNvPr>
          <p:cNvSpPr txBox="1"/>
          <p:nvPr/>
        </p:nvSpPr>
        <p:spPr>
          <a:xfrm>
            <a:off x="840703" y="2690832"/>
            <a:ext cx="3362632" cy="2898756"/>
          </a:xfrm>
          <a:prstGeom prst="rect">
            <a:avLst/>
          </a:prstGeom>
          <a:noFill/>
        </p:spPr>
        <p:txBody>
          <a:bodyPr wrap="square" lIns="0" tIns="90000" rIns="108000" bIns="46800" rtlCol="0">
            <a:noAutofit/>
          </a:bodyPr>
          <a:lstStyle/>
          <a:p>
            <a:pPr marL="180000">
              <a:lnSpc>
                <a:spcPct val="110000"/>
              </a:lnSpc>
              <a:spcAft>
                <a:spcPts val="600"/>
              </a:spcAft>
              <a:buClr>
                <a:schemeClr val="bg1">
                  <a:lumMod val="65000"/>
                </a:schemeClr>
              </a:buClr>
            </a:pPr>
            <a:r>
              <a:rPr lang="de-CH" sz="1400" b="1" dirty="0">
                <a:solidFill>
                  <a:srgbClr val="025378"/>
                </a:solidFill>
                <a:latin typeface="Calibri" panose="020F0502020204030204" pitchFamily="34" charset="0"/>
                <a:cs typeface="Calibri" panose="020F0502020204030204" pitchFamily="34" charset="0"/>
              </a:rPr>
              <a:t>Kompetenzen und Stärken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Unabhängige Dienstleister in allen Fragen des </a:t>
            </a:r>
            <a:r>
              <a:rPr lang="de-CH" sz="1200" dirty="0" err="1">
                <a:solidFill>
                  <a:srgbClr val="025378"/>
                </a:solidFill>
                <a:latin typeface="Calibri" panose="020F0502020204030204" pitchFamily="34" charset="0"/>
                <a:cs typeface="Calibri" panose="020F0502020204030204" pitchFamily="34" charset="0"/>
              </a:rPr>
              <a:t>Prüfungswesens</a:t>
            </a:r>
            <a:endParaRPr lang="de-CH" sz="1200" dirty="0">
              <a:solidFill>
                <a:srgbClr val="025378"/>
              </a:solidFill>
              <a:latin typeface="Calibri" panose="020F0502020204030204" pitchFamily="34" charset="0"/>
              <a:cs typeface="Calibri" panose="020F0502020204030204" pitchFamily="34" charset="0"/>
            </a:endParaRP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Sämtliche betriebswirtschaftlichen Prüfungen für Unternehmen und aufsichtsrechtlichen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Prüfungen nach Spezialgesetzen im Rahmen der liechtensteinischen Finanzmarktregulierung</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Wichtiges Bindeglied zwischen Staat und Privatwirtschaft</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Beitrag zum gesetzeskonformen Verhalten der Finanzintermediäre</a:t>
            </a:r>
            <a:endParaRPr lang="de-CH" sz="1200" dirty="0">
              <a:solidFill>
                <a:srgbClr val="025378"/>
              </a:solidFill>
            </a:endParaRPr>
          </a:p>
        </p:txBody>
      </p:sp>
      <p:sp>
        <p:nvSpPr>
          <p:cNvPr id="13" name="Textfeld 12">
            <a:extLst>
              <a:ext uri="{FF2B5EF4-FFF2-40B4-BE49-F238E27FC236}">
                <a16:creationId xmlns:a16="http://schemas.microsoft.com/office/drawing/2014/main" id="{D319B913-4BE3-8E47-8A6E-B4D71B3902FC}"/>
              </a:ext>
            </a:extLst>
          </p:cNvPr>
          <p:cNvSpPr txBox="1"/>
          <p:nvPr/>
        </p:nvSpPr>
        <p:spPr>
          <a:xfrm>
            <a:off x="1606280" y="5752382"/>
            <a:ext cx="3362632" cy="833503"/>
          </a:xfrm>
          <a:prstGeom prst="rect">
            <a:avLst/>
          </a:prstGeom>
          <a:noFill/>
        </p:spPr>
        <p:txBody>
          <a:bodyPr wrap="square" lIns="0" tIns="90000" rIns="108000" bIns="46800" rtlCol="0">
            <a:noAutofit/>
          </a:bodyPr>
          <a:lstStyle/>
          <a:p>
            <a:pPr marL="11113">
              <a:lnSpc>
                <a:spcPct val="110000"/>
              </a:lnSpc>
              <a:buClr>
                <a:srgbClr val="CCCCCC"/>
              </a:buClr>
            </a:pPr>
            <a:r>
              <a:rPr lang="de-CH" sz="1200" dirty="0">
                <a:solidFill>
                  <a:srgbClr val="025378"/>
                </a:solidFill>
              </a:rPr>
              <a:t>Liechtensteinische </a:t>
            </a:r>
          </a:p>
          <a:p>
            <a:pPr marL="11113">
              <a:lnSpc>
                <a:spcPct val="110000"/>
              </a:lnSpc>
              <a:buClr>
                <a:srgbClr val="CCCCCC"/>
              </a:buClr>
            </a:pPr>
            <a:r>
              <a:rPr lang="de-CH" sz="1200" dirty="0" err="1">
                <a:solidFill>
                  <a:srgbClr val="025378"/>
                </a:solidFill>
              </a:rPr>
              <a:t>Wirtschaftsprüfer-Vereinigung</a:t>
            </a:r>
            <a:endParaRPr lang="de-CH" sz="1200" dirty="0">
              <a:solidFill>
                <a:srgbClr val="025378"/>
              </a:solidFill>
            </a:endParaRPr>
          </a:p>
          <a:p>
            <a:pPr marL="11113">
              <a:lnSpc>
                <a:spcPct val="110000"/>
              </a:lnSpc>
              <a:buClr>
                <a:srgbClr val="CCCCCC"/>
              </a:buClr>
            </a:pPr>
            <a:r>
              <a:rPr lang="de-CH" sz="1200" b="1" dirty="0" err="1">
                <a:solidFill>
                  <a:srgbClr val="025378"/>
                </a:solidFill>
              </a:rPr>
              <a:t>www.wpv.li</a:t>
            </a:r>
            <a:endParaRPr lang="de-CH" sz="1200" b="1" dirty="0">
              <a:solidFill>
                <a:srgbClr val="025378"/>
              </a:solidFill>
            </a:endParaRPr>
          </a:p>
        </p:txBody>
      </p:sp>
      <p:cxnSp>
        <p:nvCxnSpPr>
          <p:cNvPr id="14" name="Gerade Verbindung 13">
            <a:extLst>
              <a:ext uri="{FF2B5EF4-FFF2-40B4-BE49-F238E27FC236}">
                <a16:creationId xmlns:a16="http://schemas.microsoft.com/office/drawing/2014/main" id="{799B771C-1EAC-CC40-8E10-BF4E6F4F9B62}"/>
              </a:ext>
            </a:extLst>
          </p:cNvPr>
          <p:cNvCxnSpPr>
            <a:cxnSpLocks/>
          </p:cNvCxnSpPr>
          <p:nvPr/>
        </p:nvCxnSpPr>
        <p:spPr>
          <a:xfrm>
            <a:off x="994787" y="5601220"/>
            <a:ext cx="3362632" cy="0"/>
          </a:xfrm>
          <a:prstGeom prst="line">
            <a:avLst/>
          </a:prstGeom>
          <a:ln w="13970">
            <a:solidFill>
              <a:srgbClr val="025378"/>
            </a:solidFill>
          </a:ln>
        </p:spPr>
        <p:style>
          <a:lnRef idx="1">
            <a:schemeClr val="accent1"/>
          </a:lnRef>
          <a:fillRef idx="0">
            <a:schemeClr val="accent1"/>
          </a:fillRef>
          <a:effectRef idx="0">
            <a:schemeClr val="accent1"/>
          </a:effectRef>
          <a:fontRef idx="minor">
            <a:schemeClr val="tx1"/>
          </a:fontRef>
        </p:style>
      </p:cxnSp>
      <p:pic>
        <p:nvPicPr>
          <p:cNvPr id="18" name="Grafik 17">
            <a:extLst>
              <a:ext uri="{FF2B5EF4-FFF2-40B4-BE49-F238E27FC236}">
                <a16:creationId xmlns:a16="http://schemas.microsoft.com/office/drawing/2014/main" id="{ED040DBA-73DE-4E4F-86BD-38EF3DABA433}"/>
              </a:ext>
            </a:extLst>
          </p:cNvPr>
          <p:cNvPicPr>
            <a:picLocks noChangeAspect="1"/>
          </p:cNvPicPr>
          <p:nvPr/>
        </p:nvPicPr>
        <p:blipFill>
          <a:blip r:embed="rId3"/>
          <a:stretch>
            <a:fillRect/>
          </a:stretch>
        </p:blipFill>
        <p:spPr>
          <a:xfrm>
            <a:off x="994787" y="5861310"/>
            <a:ext cx="368300" cy="368300"/>
          </a:xfrm>
          <a:prstGeom prst="rect">
            <a:avLst/>
          </a:prstGeom>
        </p:spPr>
      </p:pic>
      <p:sp>
        <p:nvSpPr>
          <p:cNvPr id="17" name="Textfeld 16">
            <a:extLst>
              <a:ext uri="{FF2B5EF4-FFF2-40B4-BE49-F238E27FC236}">
                <a16:creationId xmlns:a16="http://schemas.microsoft.com/office/drawing/2014/main" id="{0F57BE5E-E573-0A40-B0B2-A045F852F9C8}"/>
              </a:ext>
            </a:extLst>
          </p:cNvPr>
          <p:cNvSpPr txBox="1"/>
          <p:nvPr/>
        </p:nvSpPr>
        <p:spPr>
          <a:xfrm>
            <a:off x="5418944" y="3900468"/>
            <a:ext cx="1478326" cy="548190"/>
          </a:xfrm>
          <a:prstGeom prst="rect">
            <a:avLst/>
          </a:prstGeom>
          <a:noFill/>
        </p:spPr>
        <p:txBody>
          <a:bodyPr wrap="square" lIns="0" tIns="90000" rIns="0" bIns="46800" rtlCol="0">
            <a:noAutofit/>
          </a:bodyPr>
          <a:lstStyle/>
          <a:p>
            <a:r>
              <a:rPr lang="de-CH" sz="2400" dirty="0">
                <a:solidFill>
                  <a:srgbClr val="9273AD"/>
                </a:solidFill>
              </a:rPr>
              <a:t>92</a:t>
            </a:r>
          </a:p>
          <a:p>
            <a:r>
              <a:rPr lang="de-CH" sz="1200" dirty="0">
                <a:solidFill>
                  <a:srgbClr val="9273AD"/>
                </a:solidFill>
              </a:rPr>
              <a:t>Wirtschaftsprüfer</a:t>
            </a:r>
          </a:p>
        </p:txBody>
      </p:sp>
      <p:pic>
        <p:nvPicPr>
          <p:cNvPr id="5" name="Grafik 4">
            <a:extLst>
              <a:ext uri="{FF2B5EF4-FFF2-40B4-BE49-F238E27FC236}">
                <a16:creationId xmlns:a16="http://schemas.microsoft.com/office/drawing/2014/main" id="{5356B51D-E415-6341-923F-002639F1C87F}"/>
              </a:ext>
            </a:extLst>
          </p:cNvPr>
          <p:cNvPicPr>
            <a:picLocks noChangeAspect="1"/>
          </p:cNvPicPr>
          <p:nvPr/>
        </p:nvPicPr>
        <p:blipFill>
          <a:blip r:embed="rId4"/>
          <a:stretch>
            <a:fillRect/>
          </a:stretch>
        </p:blipFill>
        <p:spPr>
          <a:xfrm>
            <a:off x="5377914" y="2878114"/>
            <a:ext cx="1109362" cy="919186"/>
          </a:xfrm>
          <a:prstGeom prst="rect">
            <a:avLst/>
          </a:prstGeom>
        </p:spPr>
      </p:pic>
      <p:sp>
        <p:nvSpPr>
          <p:cNvPr id="20" name="Textfeld 19">
            <a:extLst>
              <a:ext uri="{FF2B5EF4-FFF2-40B4-BE49-F238E27FC236}">
                <a16:creationId xmlns:a16="http://schemas.microsoft.com/office/drawing/2014/main" id="{E78329D7-B4A0-3A4F-87BA-BEB540EE3D55}"/>
              </a:ext>
            </a:extLst>
          </p:cNvPr>
          <p:cNvSpPr txBox="1"/>
          <p:nvPr/>
        </p:nvSpPr>
        <p:spPr>
          <a:xfrm>
            <a:off x="7391400" y="2878114"/>
            <a:ext cx="3362632" cy="2711474"/>
          </a:xfrm>
          <a:prstGeom prst="rect">
            <a:avLst/>
          </a:prstGeom>
          <a:noFill/>
        </p:spPr>
        <p:txBody>
          <a:bodyPr wrap="square" lIns="0" tIns="90000" rIns="108000" bIns="46800" rtlCol="0">
            <a:noAutofit/>
          </a:bodyPr>
          <a:lstStyle/>
          <a:p>
            <a:pPr marL="185738" indent="-174625">
              <a:lnSpc>
                <a:spcPct val="110000"/>
              </a:lnSpc>
              <a:spcAft>
                <a:spcPts val="600"/>
              </a:spcAft>
              <a:buClr>
                <a:srgbClr val="CCCCCC"/>
              </a:buClr>
              <a:buFont typeface="Arial" panose="020B0604020202020204" pitchFamily="34" charset="0"/>
              <a:buChar char="•"/>
            </a:pPr>
            <a:r>
              <a:rPr lang="de-CH" sz="1200" dirty="0">
                <a:solidFill>
                  <a:srgbClr val="9273AD"/>
                </a:solidFill>
                <a:latin typeface="Calibri" panose="020F0502020204030204" pitchFamily="34" charset="0"/>
                <a:cs typeface="Calibri" panose="020F0502020204030204" pitchFamily="34" charset="0"/>
              </a:rPr>
              <a:t>Unabhängig</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9273AD"/>
                </a:solidFill>
                <a:latin typeface="Calibri" panose="020F0502020204030204" pitchFamily="34" charset="0"/>
                <a:cs typeface="Calibri" panose="020F0502020204030204" pitchFamily="34" charset="0"/>
              </a:rPr>
              <a:t>Organisiert</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9273AD"/>
                </a:solidFill>
                <a:latin typeface="Calibri" panose="020F0502020204030204" pitchFamily="34" charset="0"/>
                <a:cs typeface="Calibri" panose="020F0502020204030204" pitchFamily="34" charset="0"/>
              </a:rPr>
              <a:t>Unparteiisch</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9273AD"/>
                </a:solidFill>
                <a:latin typeface="Calibri" panose="020F0502020204030204" pitchFamily="34" charset="0"/>
                <a:cs typeface="Calibri" panose="020F0502020204030204" pitchFamily="34" charset="0"/>
              </a:rPr>
              <a:t>Gewissenhaft</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9273AD"/>
                </a:solidFill>
                <a:latin typeface="Calibri" panose="020F0502020204030204" pitchFamily="34" charset="0"/>
                <a:cs typeface="Calibri" panose="020F0502020204030204" pitchFamily="34" charset="0"/>
              </a:rPr>
              <a:t>Diskret</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9273AD"/>
                </a:solidFill>
                <a:latin typeface="Calibri" panose="020F0502020204030204" pitchFamily="34" charset="0"/>
                <a:cs typeface="Calibri" panose="020F0502020204030204" pitchFamily="34" charset="0"/>
              </a:rPr>
              <a:t>Verantwortungsbewusst</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9273AD"/>
                </a:solidFill>
                <a:latin typeface="Calibri" panose="020F0502020204030204" pitchFamily="34" charset="0"/>
                <a:cs typeface="Calibri" panose="020F0502020204030204" pitchFamily="34" charset="0"/>
              </a:rPr>
              <a:t>Reguliert</a:t>
            </a:r>
            <a:endParaRPr lang="de-CH" sz="1200" dirty="0">
              <a:solidFill>
                <a:srgbClr val="9273AD"/>
              </a:solidFill>
            </a:endParaRPr>
          </a:p>
        </p:txBody>
      </p:sp>
    </p:spTree>
    <p:extLst>
      <p:ext uri="{BB962C8B-B14F-4D97-AF65-F5344CB8AC3E}">
        <p14:creationId xmlns:p14="http://schemas.microsoft.com/office/powerpoint/2010/main" val="2949343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DE151A91-B80F-F24C-8B07-235ADB483247}"/>
              </a:ext>
            </a:extLst>
          </p:cNvPr>
          <p:cNvSpPr txBox="1"/>
          <p:nvPr/>
        </p:nvSpPr>
        <p:spPr>
          <a:xfrm>
            <a:off x="0" y="1755058"/>
            <a:ext cx="12192000" cy="5102942"/>
          </a:xfrm>
          <a:prstGeom prst="rect">
            <a:avLst/>
          </a:prstGeom>
          <a:solidFill>
            <a:srgbClr val="E3E9E7"/>
          </a:solidFill>
        </p:spPr>
        <p:txBody>
          <a:bodyPr wrap="square" lIns="936000" tIns="468000" rIns="432000" bIns="46800" rtlCol="0">
            <a:noAutofit/>
          </a:bodyPr>
          <a:lstStyle/>
          <a:p>
            <a:endParaRPr lang="de-CH" sz="1400" dirty="0">
              <a:solidFill>
                <a:srgbClr val="025378"/>
              </a:solidFill>
            </a:endParaRPr>
          </a:p>
        </p:txBody>
      </p:sp>
      <p:sp>
        <p:nvSpPr>
          <p:cNvPr id="3" name="Titel 2">
            <a:extLst>
              <a:ext uri="{FF2B5EF4-FFF2-40B4-BE49-F238E27FC236}">
                <a16:creationId xmlns:a16="http://schemas.microsoft.com/office/drawing/2014/main" id="{C2F035E4-74C7-634B-BE29-9FBFEA2C3F66}"/>
              </a:ext>
            </a:extLst>
          </p:cNvPr>
          <p:cNvSpPr>
            <a:spLocks noGrp="1"/>
          </p:cNvSpPr>
          <p:nvPr>
            <p:ph type="title"/>
          </p:nvPr>
        </p:nvSpPr>
        <p:spPr>
          <a:xfrm>
            <a:off x="911225" y="492368"/>
            <a:ext cx="6998335" cy="862325"/>
          </a:xfrm>
        </p:spPr>
        <p:txBody>
          <a:bodyPr>
            <a:noAutofit/>
          </a:bodyPr>
          <a:lstStyle/>
          <a:p>
            <a:br>
              <a:rPr lang="de-DE" sz="2200" b="1" dirty="0"/>
            </a:br>
            <a:r>
              <a:rPr lang="de-DE" sz="1200" dirty="0"/>
              <a:t>Vereinigung liechtensteinischer </a:t>
            </a:r>
            <a:r>
              <a:rPr lang="de-DE" sz="1200" dirty="0" err="1"/>
              <a:t>gemeinnütziger</a:t>
            </a:r>
            <a:r>
              <a:rPr lang="de-DE" sz="1200" dirty="0"/>
              <a:t> Stiftungen und Trusts (VLGST)</a:t>
            </a:r>
            <a:br>
              <a:rPr lang="de-DE" sz="2200" b="1" dirty="0"/>
            </a:br>
            <a:r>
              <a:rPr lang="de-DE" sz="2200" b="1" dirty="0"/>
              <a:t>Global engagierter</a:t>
            </a:r>
            <a:br>
              <a:rPr lang="de-DE" sz="2200" b="1" dirty="0"/>
            </a:br>
            <a:r>
              <a:rPr lang="de-DE" sz="2200" b="1" dirty="0"/>
              <a:t>Philanthropie-Standort Liechtenstein</a:t>
            </a:r>
          </a:p>
        </p:txBody>
      </p:sp>
      <p:sp>
        <p:nvSpPr>
          <p:cNvPr id="16" name="Textfeld 15">
            <a:extLst>
              <a:ext uri="{FF2B5EF4-FFF2-40B4-BE49-F238E27FC236}">
                <a16:creationId xmlns:a16="http://schemas.microsoft.com/office/drawing/2014/main" id="{8F1A7F46-634B-B448-8120-C51C254909C7}"/>
              </a:ext>
            </a:extLst>
          </p:cNvPr>
          <p:cNvSpPr txBox="1"/>
          <p:nvPr/>
        </p:nvSpPr>
        <p:spPr>
          <a:xfrm>
            <a:off x="840703" y="2690832"/>
            <a:ext cx="3630090" cy="2898756"/>
          </a:xfrm>
          <a:prstGeom prst="rect">
            <a:avLst/>
          </a:prstGeom>
          <a:noFill/>
        </p:spPr>
        <p:txBody>
          <a:bodyPr wrap="square" lIns="0" tIns="90000" rIns="108000" bIns="46800" rtlCol="0">
            <a:noAutofit/>
          </a:bodyPr>
          <a:lstStyle/>
          <a:p>
            <a:pPr marL="180000">
              <a:lnSpc>
                <a:spcPct val="110000"/>
              </a:lnSpc>
              <a:spcAft>
                <a:spcPts val="600"/>
              </a:spcAft>
              <a:buClr>
                <a:schemeClr val="bg1">
                  <a:lumMod val="65000"/>
                </a:schemeClr>
              </a:buClr>
            </a:pPr>
            <a:r>
              <a:rPr lang="de-CH" sz="1400" b="1" dirty="0">
                <a:solidFill>
                  <a:srgbClr val="025378"/>
                </a:solidFill>
                <a:latin typeface="Calibri" panose="020F0502020204030204" pitchFamily="34" charset="0"/>
                <a:cs typeface="Calibri" panose="020F0502020204030204" pitchFamily="34" charset="0"/>
              </a:rPr>
              <a:t>Kompetenzen und Stärken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Umfassende Stifterfreiheit bei der Zweckbestimmung</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Wirkungsvolle Stiftungsaufsicht mit effizienten und schlanken Verwaltungsabläufen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Fortschrittliche </a:t>
            </a:r>
            <a:r>
              <a:rPr lang="de-CH" sz="1200" dirty="0" err="1">
                <a:solidFill>
                  <a:srgbClr val="025378"/>
                </a:solidFill>
                <a:latin typeface="Calibri" panose="020F0502020204030204" pitchFamily="34" charset="0"/>
                <a:cs typeface="Calibri" panose="020F0502020204030204" pitchFamily="34" charset="0"/>
              </a:rPr>
              <a:t>Foundation</a:t>
            </a:r>
            <a:r>
              <a:rPr lang="de-CH" sz="1200" dirty="0">
                <a:solidFill>
                  <a:srgbClr val="025378"/>
                </a:solidFill>
                <a:latin typeface="Calibri" panose="020F0502020204030204" pitchFamily="34" charset="0"/>
                <a:cs typeface="Calibri" panose="020F0502020204030204" pitchFamily="34" charset="0"/>
              </a:rPr>
              <a:t> </a:t>
            </a:r>
            <a:r>
              <a:rPr lang="de-CH" sz="1200" dirty="0" err="1">
                <a:solidFill>
                  <a:srgbClr val="025378"/>
                </a:solidFill>
                <a:latin typeface="Calibri" panose="020F0502020204030204" pitchFamily="34" charset="0"/>
                <a:cs typeface="Calibri" panose="020F0502020204030204" pitchFamily="34" charset="0"/>
              </a:rPr>
              <a:t>Governance</a:t>
            </a:r>
            <a:r>
              <a:rPr lang="de-CH" sz="1200" dirty="0">
                <a:solidFill>
                  <a:srgbClr val="025378"/>
                </a:solidFill>
                <a:latin typeface="Calibri" panose="020F0502020204030204" pitchFamily="34" charset="0"/>
                <a:cs typeface="Calibri" panose="020F0502020204030204" pitchFamily="34" charset="0"/>
              </a:rPr>
              <a:t> mit hohem Schutz der Privatsphäre</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Keine geografischen Restriktionen bei der Fördertätigkeit, bei der Bestimmung der Begünstigten oder der Besetzung des Stiftungsrates</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Gestaltungsvielfalt mit innovativen Möglichkeiten wie der </a:t>
            </a:r>
            <a:r>
              <a:rPr lang="de-CH" sz="1200" dirty="0" err="1">
                <a:solidFill>
                  <a:srgbClr val="025378"/>
                </a:solidFill>
                <a:latin typeface="Calibri" panose="020F0502020204030204" pitchFamily="34" charset="0"/>
                <a:cs typeface="Calibri" panose="020F0502020204030204" pitchFamily="34" charset="0"/>
              </a:rPr>
              <a:t>Protected</a:t>
            </a:r>
            <a:r>
              <a:rPr lang="de-CH" sz="1200" dirty="0">
                <a:solidFill>
                  <a:srgbClr val="025378"/>
                </a:solidFill>
                <a:latin typeface="Calibri" panose="020F0502020204030204" pitchFamily="34" charset="0"/>
                <a:cs typeface="Calibri" panose="020F0502020204030204" pitchFamily="34" charset="0"/>
              </a:rPr>
              <a:t> </a:t>
            </a:r>
            <a:r>
              <a:rPr lang="de-CH" sz="1200" dirty="0" err="1">
                <a:solidFill>
                  <a:srgbClr val="025378"/>
                </a:solidFill>
                <a:latin typeface="Calibri" panose="020F0502020204030204" pitchFamily="34" charset="0"/>
                <a:cs typeface="Calibri" panose="020F0502020204030204" pitchFamily="34" charset="0"/>
              </a:rPr>
              <a:t>Cell</a:t>
            </a:r>
            <a:r>
              <a:rPr lang="de-CH" sz="1200" dirty="0">
                <a:solidFill>
                  <a:srgbClr val="025378"/>
                </a:solidFill>
                <a:latin typeface="Calibri" panose="020F0502020204030204" pitchFamily="34" charset="0"/>
                <a:cs typeface="Calibri" panose="020F0502020204030204" pitchFamily="34" charset="0"/>
              </a:rPr>
              <a:t> Company (PCC)</a:t>
            </a:r>
            <a:endParaRPr lang="de-CH" sz="1200" dirty="0">
              <a:solidFill>
                <a:srgbClr val="025378"/>
              </a:solidFill>
            </a:endParaRPr>
          </a:p>
        </p:txBody>
      </p:sp>
      <p:sp>
        <p:nvSpPr>
          <p:cNvPr id="13" name="Textfeld 12">
            <a:extLst>
              <a:ext uri="{FF2B5EF4-FFF2-40B4-BE49-F238E27FC236}">
                <a16:creationId xmlns:a16="http://schemas.microsoft.com/office/drawing/2014/main" id="{D319B913-4BE3-8E47-8A6E-B4D71B3902FC}"/>
              </a:ext>
            </a:extLst>
          </p:cNvPr>
          <p:cNvSpPr txBox="1"/>
          <p:nvPr/>
        </p:nvSpPr>
        <p:spPr>
          <a:xfrm>
            <a:off x="1606280" y="5751735"/>
            <a:ext cx="3362632" cy="833503"/>
          </a:xfrm>
          <a:prstGeom prst="rect">
            <a:avLst/>
          </a:prstGeom>
          <a:noFill/>
        </p:spPr>
        <p:txBody>
          <a:bodyPr wrap="square" lIns="0" tIns="90000" rIns="108000" bIns="46800" rtlCol="0">
            <a:noAutofit/>
          </a:bodyPr>
          <a:lstStyle/>
          <a:p>
            <a:pPr marL="11113">
              <a:lnSpc>
                <a:spcPct val="110000"/>
              </a:lnSpc>
              <a:buClr>
                <a:srgbClr val="CCCCCC"/>
              </a:buClr>
            </a:pPr>
            <a:r>
              <a:rPr lang="de-CH" sz="1200" dirty="0">
                <a:solidFill>
                  <a:srgbClr val="025378"/>
                </a:solidFill>
              </a:rPr>
              <a:t>Vereinigung liechtensteinischer </a:t>
            </a:r>
            <a:br>
              <a:rPr lang="de-CH" sz="1200" dirty="0">
                <a:solidFill>
                  <a:srgbClr val="025378"/>
                </a:solidFill>
              </a:rPr>
            </a:br>
            <a:r>
              <a:rPr lang="de-CH" sz="1200" dirty="0" err="1">
                <a:solidFill>
                  <a:srgbClr val="025378"/>
                </a:solidFill>
              </a:rPr>
              <a:t>gemeinnütziger</a:t>
            </a:r>
            <a:r>
              <a:rPr lang="de-CH" sz="1200" dirty="0">
                <a:solidFill>
                  <a:srgbClr val="025378"/>
                </a:solidFill>
              </a:rPr>
              <a:t> Stiftungen und Trusts</a:t>
            </a:r>
          </a:p>
          <a:p>
            <a:pPr marL="11113">
              <a:lnSpc>
                <a:spcPct val="110000"/>
              </a:lnSpc>
              <a:buClr>
                <a:srgbClr val="CCCCCC"/>
              </a:buClr>
            </a:pPr>
            <a:r>
              <a:rPr lang="de-CH" sz="1200" b="1" dirty="0" err="1">
                <a:solidFill>
                  <a:srgbClr val="025378"/>
                </a:solidFill>
              </a:rPr>
              <a:t>www.vlgst.li</a:t>
            </a:r>
            <a:endParaRPr lang="de-CH" sz="1200" b="1" dirty="0">
              <a:solidFill>
                <a:srgbClr val="025378"/>
              </a:solidFill>
            </a:endParaRPr>
          </a:p>
        </p:txBody>
      </p:sp>
      <p:cxnSp>
        <p:nvCxnSpPr>
          <p:cNvPr id="14" name="Gerade Verbindung 13">
            <a:extLst>
              <a:ext uri="{FF2B5EF4-FFF2-40B4-BE49-F238E27FC236}">
                <a16:creationId xmlns:a16="http://schemas.microsoft.com/office/drawing/2014/main" id="{799B771C-1EAC-CC40-8E10-BF4E6F4F9B62}"/>
              </a:ext>
            </a:extLst>
          </p:cNvPr>
          <p:cNvCxnSpPr>
            <a:cxnSpLocks/>
          </p:cNvCxnSpPr>
          <p:nvPr/>
        </p:nvCxnSpPr>
        <p:spPr>
          <a:xfrm>
            <a:off x="994787" y="5600573"/>
            <a:ext cx="3362632" cy="0"/>
          </a:xfrm>
          <a:prstGeom prst="line">
            <a:avLst/>
          </a:prstGeom>
          <a:ln w="13970">
            <a:solidFill>
              <a:srgbClr val="025378"/>
            </a:solidFill>
          </a:ln>
        </p:spPr>
        <p:style>
          <a:lnRef idx="1">
            <a:schemeClr val="accent1"/>
          </a:lnRef>
          <a:fillRef idx="0">
            <a:schemeClr val="accent1"/>
          </a:fillRef>
          <a:effectRef idx="0">
            <a:schemeClr val="accent1"/>
          </a:effectRef>
          <a:fontRef idx="minor">
            <a:schemeClr val="tx1"/>
          </a:fontRef>
        </p:style>
      </p:cxnSp>
      <p:pic>
        <p:nvPicPr>
          <p:cNvPr id="18" name="Grafik 17">
            <a:extLst>
              <a:ext uri="{FF2B5EF4-FFF2-40B4-BE49-F238E27FC236}">
                <a16:creationId xmlns:a16="http://schemas.microsoft.com/office/drawing/2014/main" id="{ED040DBA-73DE-4E4F-86BD-38EF3DABA433}"/>
              </a:ext>
            </a:extLst>
          </p:cNvPr>
          <p:cNvPicPr>
            <a:picLocks noChangeAspect="1"/>
          </p:cNvPicPr>
          <p:nvPr/>
        </p:nvPicPr>
        <p:blipFill>
          <a:blip r:embed="rId3"/>
          <a:stretch>
            <a:fillRect/>
          </a:stretch>
        </p:blipFill>
        <p:spPr>
          <a:xfrm>
            <a:off x="1051200" y="5876711"/>
            <a:ext cx="368300" cy="368300"/>
          </a:xfrm>
          <a:prstGeom prst="rect">
            <a:avLst/>
          </a:prstGeom>
        </p:spPr>
      </p:pic>
      <p:sp>
        <p:nvSpPr>
          <p:cNvPr id="20" name="Textfeld 19">
            <a:extLst>
              <a:ext uri="{FF2B5EF4-FFF2-40B4-BE49-F238E27FC236}">
                <a16:creationId xmlns:a16="http://schemas.microsoft.com/office/drawing/2014/main" id="{87255EA3-CF0F-2B41-B2F3-27138C3F1933}"/>
              </a:ext>
            </a:extLst>
          </p:cNvPr>
          <p:cNvSpPr txBox="1"/>
          <p:nvPr/>
        </p:nvSpPr>
        <p:spPr>
          <a:xfrm>
            <a:off x="5814673" y="5097905"/>
            <a:ext cx="1519356" cy="948554"/>
          </a:xfrm>
          <a:prstGeom prst="rect">
            <a:avLst/>
          </a:prstGeom>
          <a:noFill/>
        </p:spPr>
        <p:txBody>
          <a:bodyPr wrap="square" lIns="0" tIns="90000" rIns="0" bIns="46800" rtlCol="0">
            <a:noAutofit/>
          </a:bodyPr>
          <a:lstStyle/>
          <a:p>
            <a:r>
              <a:rPr lang="de-CH" sz="2400" dirty="0">
                <a:solidFill>
                  <a:srgbClr val="48908F"/>
                </a:solidFill>
              </a:rPr>
              <a:t>77 %</a:t>
            </a:r>
          </a:p>
          <a:p>
            <a:r>
              <a:rPr lang="de-CH" sz="1200" dirty="0">
                <a:solidFill>
                  <a:srgbClr val="48908F"/>
                </a:solidFill>
              </a:rPr>
              <a:t>International</a:t>
            </a:r>
          </a:p>
        </p:txBody>
      </p:sp>
      <p:pic>
        <p:nvPicPr>
          <p:cNvPr id="19" name="Grafik 18">
            <a:extLst>
              <a:ext uri="{FF2B5EF4-FFF2-40B4-BE49-F238E27FC236}">
                <a16:creationId xmlns:a16="http://schemas.microsoft.com/office/drawing/2014/main" id="{C5798A5B-DFF8-4E4C-B480-0032F533A0EC}"/>
              </a:ext>
            </a:extLst>
          </p:cNvPr>
          <p:cNvPicPr>
            <a:picLocks noChangeAspect="1"/>
          </p:cNvPicPr>
          <p:nvPr/>
        </p:nvPicPr>
        <p:blipFill>
          <a:blip r:embed="rId4"/>
          <a:stretch>
            <a:fillRect/>
          </a:stretch>
        </p:blipFill>
        <p:spPr>
          <a:xfrm>
            <a:off x="6448852" y="3429000"/>
            <a:ext cx="4671933" cy="2613115"/>
          </a:xfrm>
          <a:prstGeom prst="rect">
            <a:avLst/>
          </a:prstGeom>
        </p:spPr>
      </p:pic>
      <p:sp>
        <p:nvSpPr>
          <p:cNvPr id="23" name="Textfeld 22">
            <a:extLst>
              <a:ext uri="{FF2B5EF4-FFF2-40B4-BE49-F238E27FC236}">
                <a16:creationId xmlns:a16="http://schemas.microsoft.com/office/drawing/2014/main" id="{FF5ABDD8-18C8-C04E-AC85-6EAB2565AEEE}"/>
              </a:ext>
            </a:extLst>
          </p:cNvPr>
          <p:cNvSpPr txBox="1"/>
          <p:nvPr/>
        </p:nvSpPr>
        <p:spPr>
          <a:xfrm>
            <a:off x="5814673" y="3561295"/>
            <a:ext cx="1519356" cy="948555"/>
          </a:xfrm>
          <a:prstGeom prst="rect">
            <a:avLst/>
          </a:prstGeom>
          <a:noFill/>
        </p:spPr>
        <p:txBody>
          <a:bodyPr wrap="square" lIns="0" tIns="90000" rIns="0" bIns="46800" rtlCol="0">
            <a:noAutofit/>
          </a:bodyPr>
          <a:lstStyle/>
          <a:p>
            <a:r>
              <a:rPr lang="de-CH" sz="2400" dirty="0">
                <a:solidFill>
                  <a:srgbClr val="9273AD"/>
                </a:solidFill>
              </a:rPr>
              <a:t>16 %</a:t>
            </a:r>
          </a:p>
          <a:p>
            <a:r>
              <a:rPr lang="de-CH" sz="1200" dirty="0">
                <a:solidFill>
                  <a:srgbClr val="9273AD"/>
                </a:solidFill>
              </a:rPr>
              <a:t>Schweiz</a:t>
            </a:r>
          </a:p>
        </p:txBody>
      </p:sp>
      <p:sp>
        <p:nvSpPr>
          <p:cNvPr id="24" name="Textfeld 23">
            <a:extLst>
              <a:ext uri="{FF2B5EF4-FFF2-40B4-BE49-F238E27FC236}">
                <a16:creationId xmlns:a16="http://schemas.microsoft.com/office/drawing/2014/main" id="{4ED36254-FC8F-3041-BB7D-A25E206D0FF1}"/>
              </a:ext>
            </a:extLst>
          </p:cNvPr>
          <p:cNvSpPr txBox="1"/>
          <p:nvPr/>
        </p:nvSpPr>
        <p:spPr>
          <a:xfrm>
            <a:off x="6698018" y="4376612"/>
            <a:ext cx="1519356" cy="820150"/>
          </a:xfrm>
          <a:prstGeom prst="rect">
            <a:avLst/>
          </a:prstGeom>
          <a:noFill/>
        </p:spPr>
        <p:txBody>
          <a:bodyPr wrap="square" lIns="0" tIns="90000" rIns="0" bIns="46800" rtlCol="0">
            <a:noAutofit/>
          </a:bodyPr>
          <a:lstStyle/>
          <a:p>
            <a:r>
              <a:rPr lang="de-CH" sz="2400" dirty="0">
                <a:solidFill>
                  <a:srgbClr val="F5CC51"/>
                </a:solidFill>
              </a:rPr>
              <a:t>7 %</a:t>
            </a:r>
          </a:p>
          <a:p>
            <a:r>
              <a:rPr lang="de-CH" sz="1200" dirty="0">
                <a:solidFill>
                  <a:srgbClr val="F5CC51"/>
                </a:solidFill>
              </a:rPr>
              <a:t>Liechtenstein</a:t>
            </a:r>
          </a:p>
        </p:txBody>
      </p:sp>
      <p:sp>
        <p:nvSpPr>
          <p:cNvPr id="21" name="Textfeld 20">
            <a:extLst>
              <a:ext uri="{FF2B5EF4-FFF2-40B4-BE49-F238E27FC236}">
                <a16:creationId xmlns:a16="http://schemas.microsoft.com/office/drawing/2014/main" id="{8B8CB4D8-C067-1149-A93E-1DDD6A779CBC}"/>
              </a:ext>
            </a:extLst>
          </p:cNvPr>
          <p:cNvSpPr txBox="1"/>
          <p:nvPr/>
        </p:nvSpPr>
        <p:spPr>
          <a:xfrm>
            <a:off x="5628222" y="2690832"/>
            <a:ext cx="3920767" cy="738168"/>
          </a:xfrm>
          <a:prstGeom prst="rect">
            <a:avLst/>
          </a:prstGeom>
          <a:noFill/>
        </p:spPr>
        <p:txBody>
          <a:bodyPr wrap="square" lIns="0" tIns="90000" rIns="108000" bIns="46800" rtlCol="0">
            <a:noAutofit/>
          </a:bodyPr>
          <a:lstStyle/>
          <a:p>
            <a:pPr marL="180000">
              <a:lnSpc>
                <a:spcPct val="110000"/>
              </a:lnSpc>
              <a:buClr>
                <a:schemeClr val="bg1">
                  <a:lumMod val="65000"/>
                </a:schemeClr>
              </a:buClr>
            </a:pPr>
            <a:r>
              <a:rPr lang="de-CH" sz="1400" b="1" dirty="0">
                <a:solidFill>
                  <a:srgbClr val="025378"/>
                </a:solidFill>
                <a:latin typeface="Calibri" panose="020F0502020204030204" pitchFamily="34" charset="0"/>
                <a:cs typeface="Calibri" panose="020F0502020204030204" pitchFamily="34" charset="0"/>
              </a:rPr>
              <a:t>Geografischer Wirkungsradius</a:t>
            </a:r>
          </a:p>
          <a:p>
            <a:pPr marL="180000">
              <a:lnSpc>
                <a:spcPct val="110000"/>
              </a:lnSpc>
              <a:spcAft>
                <a:spcPts val="600"/>
              </a:spcAft>
              <a:buClr>
                <a:schemeClr val="bg1">
                  <a:lumMod val="65000"/>
                </a:schemeClr>
              </a:buClr>
            </a:pPr>
            <a:r>
              <a:rPr lang="de-CH" sz="1400" b="1" dirty="0">
                <a:solidFill>
                  <a:srgbClr val="025378"/>
                </a:solidFill>
                <a:latin typeface="Calibri" panose="020F0502020204030204" pitchFamily="34" charset="0"/>
                <a:cs typeface="Calibri" panose="020F0502020204030204" pitchFamily="34" charset="0"/>
              </a:rPr>
              <a:t>der gemeinnützigen Stiftungen</a:t>
            </a:r>
          </a:p>
        </p:txBody>
      </p:sp>
      <p:sp>
        <p:nvSpPr>
          <p:cNvPr id="22" name="Textfeld 21">
            <a:extLst>
              <a:ext uri="{FF2B5EF4-FFF2-40B4-BE49-F238E27FC236}">
                <a16:creationId xmlns:a16="http://schemas.microsoft.com/office/drawing/2014/main" id="{E9BCD08E-3762-A849-9753-E324F76E1129}"/>
              </a:ext>
            </a:extLst>
          </p:cNvPr>
          <p:cNvSpPr txBox="1"/>
          <p:nvPr/>
        </p:nvSpPr>
        <p:spPr>
          <a:xfrm>
            <a:off x="5628222" y="6043632"/>
            <a:ext cx="3920767" cy="541606"/>
          </a:xfrm>
          <a:prstGeom prst="rect">
            <a:avLst/>
          </a:prstGeom>
          <a:noFill/>
        </p:spPr>
        <p:txBody>
          <a:bodyPr wrap="square" lIns="0" tIns="90000" rIns="108000" bIns="46800" rtlCol="0">
            <a:noAutofit/>
          </a:bodyPr>
          <a:lstStyle/>
          <a:p>
            <a:pPr marL="180000">
              <a:lnSpc>
                <a:spcPct val="110000"/>
              </a:lnSpc>
              <a:buClr>
                <a:schemeClr val="bg1">
                  <a:lumMod val="65000"/>
                </a:schemeClr>
              </a:buClr>
            </a:pPr>
            <a:r>
              <a:rPr lang="de-CH" sz="800" dirty="0">
                <a:solidFill>
                  <a:srgbClr val="025378"/>
                </a:solidFill>
                <a:latin typeface="Calibri" panose="020F0502020204030204" pitchFamily="34" charset="0"/>
                <a:cs typeface="Calibri" panose="020F0502020204030204" pitchFamily="34" charset="0"/>
              </a:rPr>
              <a:t>Quelle: Umfrage der Vereinigung liechtensteinischer gemeinnütziger </a:t>
            </a:r>
            <a:br>
              <a:rPr lang="de-CH" sz="800" dirty="0">
                <a:solidFill>
                  <a:srgbClr val="025378"/>
                </a:solidFill>
                <a:latin typeface="Calibri" panose="020F0502020204030204" pitchFamily="34" charset="0"/>
                <a:cs typeface="Calibri" panose="020F0502020204030204" pitchFamily="34" charset="0"/>
              </a:rPr>
            </a:br>
            <a:r>
              <a:rPr lang="de-CH" sz="800" dirty="0">
                <a:solidFill>
                  <a:srgbClr val="025378"/>
                </a:solidFill>
                <a:latin typeface="Calibri" panose="020F0502020204030204" pitchFamily="34" charset="0"/>
                <a:cs typeface="Calibri" panose="020F0502020204030204" pitchFamily="34" charset="0"/>
              </a:rPr>
              <a:t>Stiftungen und Trusts (VLGST) auf freiwilliger Basis (2019)</a:t>
            </a:r>
          </a:p>
        </p:txBody>
      </p:sp>
      <p:sp>
        <p:nvSpPr>
          <p:cNvPr id="15" name="Textfeld 14">
            <a:extLst>
              <a:ext uri="{FF2B5EF4-FFF2-40B4-BE49-F238E27FC236}">
                <a16:creationId xmlns:a16="http://schemas.microsoft.com/office/drawing/2014/main" id="{513ED452-2B07-5049-892C-848579E136EE}"/>
              </a:ext>
            </a:extLst>
          </p:cNvPr>
          <p:cNvSpPr txBox="1"/>
          <p:nvPr/>
        </p:nvSpPr>
        <p:spPr>
          <a:xfrm>
            <a:off x="9044135" y="4364774"/>
            <a:ext cx="1519356" cy="733131"/>
          </a:xfrm>
          <a:prstGeom prst="rect">
            <a:avLst/>
          </a:prstGeom>
          <a:noFill/>
        </p:spPr>
        <p:txBody>
          <a:bodyPr wrap="square" lIns="0" tIns="90000" rIns="0" bIns="46800" rtlCol="0">
            <a:noAutofit/>
          </a:bodyPr>
          <a:lstStyle/>
          <a:p>
            <a:pPr algn="ctr"/>
            <a:r>
              <a:rPr lang="de-CH" sz="1200" dirty="0">
                <a:solidFill>
                  <a:srgbClr val="025378"/>
                </a:solidFill>
              </a:rPr>
              <a:t>Aufteilung des </a:t>
            </a:r>
            <a:r>
              <a:rPr lang="de-CH" sz="1200">
                <a:solidFill>
                  <a:srgbClr val="025378"/>
                </a:solidFill>
              </a:rPr>
              <a:t>Fördervolumens </a:t>
            </a:r>
            <a:br>
              <a:rPr lang="de-CH" sz="1200">
                <a:solidFill>
                  <a:srgbClr val="025378"/>
                </a:solidFill>
              </a:rPr>
            </a:br>
            <a:r>
              <a:rPr lang="de-CH" sz="1200">
                <a:solidFill>
                  <a:srgbClr val="025378"/>
                </a:solidFill>
              </a:rPr>
              <a:t>nach Regionen</a:t>
            </a:r>
            <a:endParaRPr lang="de-CH" sz="1200" dirty="0">
              <a:solidFill>
                <a:srgbClr val="025378"/>
              </a:solidFill>
            </a:endParaRPr>
          </a:p>
        </p:txBody>
      </p:sp>
    </p:spTree>
    <p:extLst>
      <p:ext uri="{BB962C8B-B14F-4D97-AF65-F5344CB8AC3E}">
        <p14:creationId xmlns:p14="http://schemas.microsoft.com/office/powerpoint/2010/main" val="1470975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Natur enthält.&#10;&#10;Automatisch generierte Beschreibung">
            <a:extLst>
              <a:ext uri="{FF2B5EF4-FFF2-40B4-BE49-F238E27FC236}">
                <a16:creationId xmlns:a16="http://schemas.microsoft.com/office/drawing/2014/main" id="{51C2E4CA-6A1F-7945-5263-E3F1286AE6BC}"/>
              </a:ext>
            </a:extLst>
          </p:cNvPr>
          <p:cNvPicPr>
            <a:picLocks noChangeAspect="1"/>
          </p:cNvPicPr>
          <p:nvPr/>
        </p:nvPicPr>
        <p:blipFill rotWithShape="1">
          <a:blip r:embed="rId2"/>
          <a:srcRect t="18070"/>
          <a:stretch/>
        </p:blipFill>
        <p:spPr>
          <a:xfrm>
            <a:off x="0" y="1386590"/>
            <a:ext cx="12192000" cy="5471280"/>
          </a:xfrm>
          <a:prstGeom prst="rect">
            <a:avLst/>
          </a:prstGeom>
        </p:spPr>
      </p:pic>
    </p:spTree>
    <p:extLst>
      <p:ext uri="{BB962C8B-B14F-4D97-AF65-F5344CB8AC3E}">
        <p14:creationId xmlns:p14="http://schemas.microsoft.com/office/powerpoint/2010/main" val="3706424828"/>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DE151A91-B80F-F24C-8B07-235ADB483247}"/>
              </a:ext>
            </a:extLst>
          </p:cNvPr>
          <p:cNvSpPr txBox="1"/>
          <p:nvPr/>
        </p:nvSpPr>
        <p:spPr>
          <a:xfrm>
            <a:off x="0" y="1755058"/>
            <a:ext cx="12192000" cy="5102942"/>
          </a:xfrm>
          <a:prstGeom prst="rect">
            <a:avLst/>
          </a:prstGeom>
          <a:solidFill>
            <a:srgbClr val="E3E9E7"/>
          </a:solidFill>
        </p:spPr>
        <p:txBody>
          <a:bodyPr wrap="square" lIns="936000" tIns="468000" rIns="432000" bIns="46800" rtlCol="0">
            <a:noAutofit/>
          </a:bodyPr>
          <a:lstStyle/>
          <a:p>
            <a:endParaRPr lang="de-CH" sz="1400" dirty="0">
              <a:solidFill>
                <a:srgbClr val="025378"/>
              </a:solidFill>
            </a:endParaRPr>
          </a:p>
        </p:txBody>
      </p:sp>
      <p:sp>
        <p:nvSpPr>
          <p:cNvPr id="3" name="Titel 2">
            <a:extLst>
              <a:ext uri="{FF2B5EF4-FFF2-40B4-BE49-F238E27FC236}">
                <a16:creationId xmlns:a16="http://schemas.microsoft.com/office/drawing/2014/main" id="{C2F035E4-74C7-634B-BE29-9FBFEA2C3F66}"/>
              </a:ext>
            </a:extLst>
          </p:cNvPr>
          <p:cNvSpPr>
            <a:spLocks noGrp="1"/>
          </p:cNvSpPr>
          <p:nvPr>
            <p:ph type="title"/>
          </p:nvPr>
        </p:nvSpPr>
        <p:spPr>
          <a:xfrm>
            <a:off x="911225" y="492368"/>
            <a:ext cx="6998335" cy="862325"/>
          </a:xfrm>
        </p:spPr>
        <p:txBody>
          <a:bodyPr>
            <a:noAutofit/>
          </a:bodyPr>
          <a:lstStyle/>
          <a:p>
            <a:br>
              <a:rPr lang="de-DE" sz="2200" b="1" dirty="0"/>
            </a:br>
            <a:r>
              <a:rPr lang="de-DE" sz="1200" dirty="0"/>
              <a:t>CFA Society Liechtenstein</a:t>
            </a:r>
            <a:br>
              <a:rPr lang="de-DE" sz="1200" dirty="0"/>
            </a:br>
            <a:r>
              <a:rPr lang="de-DE" sz="2200" b="1" dirty="0"/>
              <a:t>Höchste ethische Standards</a:t>
            </a:r>
            <a:br>
              <a:rPr lang="de-DE" sz="2200" b="1" dirty="0"/>
            </a:br>
            <a:r>
              <a:rPr lang="de-DE" sz="2200" b="1" dirty="0"/>
              <a:t>und lebenslanges Lernen im Fokus</a:t>
            </a:r>
          </a:p>
        </p:txBody>
      </p:sp>
      <p:sp>
        <p:nvSpPr>
          <p:cNvPr id="16" name="Textfeld 15">
            <a:extLst>
              <a:ext uri="{FF2B5EF4-FFF2-40B4-BE49-F238E27FC236}">
                <a16:creationId xmlns:a16="http://schemas.microsoft.com/office/drawing/2014/main" id="{8F1A7F46-634B-B448-8120-C51C254909C7}"/>
              </a:ext>
            </a:extLst>
          </p:cNvPr>
          <p:cNvSpPr txBox="1"/>
          <p:nvPr/>
        </p:nvSpPr>
        <p:spPr>
          <a:xfrm>
            <a:off x="840703" y="2690832"/>
            <a:ext cx="3362632" cy="2898756"/>
          </a:xfrm>
          <a:prstGeom prst="rect">
            <a:avLst/>
          </a:prstGeom>
          <a:noFill/>
        </p:spPr>
        <p:txBody>
          <a:bodyPr wrap="square" lIns="0" tIns="90000" rIns="108000" bIns="46800" rtlCol="0">
            <a:noAutofit/>
          </a:bodyPr>
          <a:lstStyle/>
          <a:p>
            <a:pPr marL="180000">
              <a:lnSpc>
                <a:spcPct val="110000"/>
              </a:lnSpc>
              <a:spcAft>
                <a:spcPts val="600"/>
              </a:spcAft>
              <a:buClr>
                <a:schemeClr val="bg1">
                  <a:lumMod val="65000"/>
                </a:schemeClr>
              </a:buClr>
            </a:pPr>
            <a:r>
              <a:rPr lang="de-CH" sz="1400" b="1" dirty="0">
                <a:solidFill>
                  <a:srgbClr val="025378"/>
                </a:solidFill>
                <a:latin typeface="Calibri" panose="020F0502020204030204" pitchFamily="34" charset="0"/>
                <a:cs typeface="Calibri" panose="020F0502020204030204" pitchFamily="34" charset="0"/>
              </a:rPr>
              <a:t>Kompetenzen und Stärken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Der CFA Charter («Dipl. Finanzanalyst») ist der globale Standard unter den Finanz-Fortbildungen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Mit dem «ESG </a:t>
            </a:r>
            <a:r>
              <a:rPr lang="de-CH" sz="1200" dirty="0" err="1">
                <a:solidFill>
                  <a:srgbClr val="025378"/>
                </a:solidFill>
                <a:latin typeface="Calibri" panose="020F0502020204030204" pitchFamily="34" charset="0"/>
                <a:cs typeface="Calibri" panose="020F0502020204030204" pitchFamily="34" charset="0"/>
              </a:rPr>
              <a:t>Certificate</a:t>
            </a:r>
            <a:r>
              <a:rPr lang="de-CH" sz="1200" dirty="0">
                <a:solidFill>
                  <a:srgbClr val="025378"/>
                </a:solidFill>
                <a:latin typeface="Calibri" panose="020F0502020204030204" pitchFamily="34" charset="0"/>
                <a:cs typeface="Calibri" panose="020F0502020204030204" pitchFamily="34" charset="0"/>
              </a:rPr>
              <a:t>» fördert und standardisiert die CFA Society das Know-how für nachhaltiges Investieren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Vorträge / Veranstaltungen zu aktuellen Finanzmarktthemen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Ethik-Workshops für Finanzmarktakteure</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Globale anerkannte Standards für die Finanzbranche: GIPS (Global Investment Performance Standards)</a:t>
            </a:r>
            <a:endParaRPr lang="de-CH" sz="1200" dirty="0">
              <a:solidFill>
                <a:srgbClr val="025378"/>
              </a:solidFill>
            </a:endParaRPr>
          </a:p>
        </p:txBody>
      </p:sp>
      <p:cxnSp>
        <p:nvCxnSpPr>
          <p:cNvPr id="14" name="Gerade Verbindung 13">
            <a:extLst>
              <a:ext uri="{FF2B5EF4-FFF2-40B4-BE49-F238E27FC236}">
                <a16:creationId xmlns:a16="http://schemas.microsoft.com/office/drawing/2014/main" id="{799B771C-1EAC-CC40-8E10-BF4E6F4F9B62}"/>
              </a:ext>
            </a:extLst>
          </p:cNvPr>
          <p:cNvCxnSpPr>
            <a:cxnSpLocks/>
          </p:cNvCxnSpPr>
          <p:nvPr/>
        </p:nvCxnSpPr>
        <p:spPr>
          <a:xfrm>
            <a:off x="994787" y="5833781"/>
            <a:ext cx="3362632" cy="0"/>
          </a:xfrm>
          <a:prstGeom prst="line">
            <a:avLst/>
          </a:prstGeom>
          <a:ln w="13970">
            <a:solidFill>
              <a:srgbClr val="025378"/>
            </a:solidFill>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5671F6EF-08A8-D241-8002-CF14AE67BB3D}"/>
              </a:ext>
            </a:extLst>
          </p:cNvPr>
          <p:cNvSpPr txBox="1"/>
          <p:nvPr/>
        </p:nvSpPr>
        <p:spPr>
          <a:xfrm>
            <a:off x="1606280" y="5999599"/>
            <a:ext cx="3362632" cy="833503"/>
          </a:xfrm>
          <a:prstGeom prst="rect">
            <a:avLst/>
          </a:prstGeom>
          <a:noFill/>
        </p:spPr>
        <p:txBody>
          <a:bodyPr wrap="square" lIns="0" tIns="90000" rIns="108000" bIns="46800" rtlCol="0">
            <a:noAutofit/>
          </a:bodyPr>
          <a:lstStyle/>
          <a:p>
            <a:pPr marL="11113">
              <a:lnSpc>
                <a:spcPct val="110000"/>
              </a:lnSpc>
              <a:buClr>
                <a:srgbClr val="CCCCCC"/>
              </a:buClr>
            </a:pPr>
            <a:r>
              <a:rPr lang="de-CH" sz="1200" dirty="0">
                <a:solidFill>
                  <a:srgbClr val="025378"/>
                </a:solidFill>
              </a:rPr>
              <a:t>CFA Society Liechtenstein</a:t>
            </a:r>
          </a:p>
          <a:p>
            <a:pPr marL="11113">
              <a:lnSpc>
                <a:spcPct val="110000"/>
              </a:lnSpc>
              <a:buClr>
                <a:srgbClr val="CCCCCC"/>
              </a:buClr>
            </a:pPr>
            <a:r>
              <a:rPr lang="de-CH" sz="1200" b="1" dirty="0" err="1">
                <a:solidFill>
                  <a:srgbClr val="025378"/>
                </a:solidFill>
              </a:rPr>
              <a:t>www.cfasociety.org</a:t>
            </a:r>
            <a:r>
              <a:rPr lang="de-CH" sz="1200" b="1" dirty="0">
                <a:solidFill>
                  <a:srgbClr val="025378"/>
                </a:solidFill>
              </a:rPr>
              <a:t>/</a:t>
            </a:r>
            <a:r>
              <a:rPr lang="de-CH" sz="1200" b="1" dirty="0" err="1">
                <a:solidFill>
                  <a:srgbClr val="025378"/>
                </a:solidFill>
              </a:rPr>
              <a:t>liechtenstein</a:t>
            </a:r>
            <a:endParaRPr lang="de-CH" sz="1200" b="1" dirty="0">
              <a:solidFill>
                <a:srgbClr val="025378"/>
              </a:solidFill>
            </a:endParaRPr>
          </a:p>
        </p:txBody>
      </p:sp>
      <p:pic>
        <p:nvPicPr>
          <p:cNvPr id="20" name="Grafik 19">
            <a:extLst>
              <a:ext uri="{FF2B5EF4-FFF2-40B4-BE49-F238E27FC236}">
                <a16:creationId xmlns:a16="http://schemas.microsoft.com/office/drawing/2014/main" id="{FA76F26F-9E6B-8C45-88AF-4D88F9010717}"/>
              </a:ext>
            </a:extLst>
          </p:cNvPr>
          <p:cNvPicPr>
            <a:picLocks noChangeAspect="1"/>
          </p:cNvPicPr>
          <p:nvPr/>
        </p:nvPicPr>
        <p:blipFill>
          <a:blip r:embed="rId3"/>
          <a:stretch>
            <a:fillRect/>
          </a:stretch>
        </p:blipFill>
        <p:spPr>
          <a:xfrm>
            <a:off x="1051200" y="6108099"/>
            <a:ext cx="368300" cy="368300"/>
          </a:xfrm>
          <a:prstGeom prst="rect">
            <a:avLst/>
          </a:prstGeom>
        </p:spPr>
      </p:pic>
      <p:sp>
        <p:nvSpPr>
          <p:cNvPr id="10" name="Textfeld 9">
            <a:extLst>
              <a:ext uri="{FF2B5EF4-FFF2-40B4-BE49-F238E27FC236}">
                <a16:creationId xmlns:a16="http://schemas.microsoft.com/office/drawing/2014/main" id="{CD7A3E33-5CDC-0F4E-80F8-FA506835ECEB}"/>
              </a:ext>
            </a:extLst>
          </p:cNvPr>
          <p:cNvSpPr txBox="1"/>
          <p:nvPr/>
        </p:nvSpPr>
        <p:spPr>
          <a:xfrm>
            <a:off x="5626800" y="2690832"/>
            <a:ext cx="3920767" cy="738168"/>
          </a:xfrm>
          <a:prstGeom prst="rect">
            <a:avLst/>
          </a:prstGeom>
          <a:noFill/>
        </p:spPr>
        <p:txBody>
          <a:bodyPr wrap="square" lIns="0" tIns="90000" rIns="108000" bIns="46800" rtlCol="0">
            <a:noAutofit/>
          </a:bodyPr>
          <a:lstStyle/>
          <a:p>
            <a:pPr marL="180000">
              <a:lnSpc>
                <a:spcPct val="110000"/>
              </a:lnSpc>
              <a:buClr>
                <a:schemeClr val="bg1">
                  <a:lumMod val="65000"/>
                </a:schemeClr>
              </a:buClr>
            </a:pPr>
            <a:r>
              <a:rPr lang="de-CH" sz="1400" b="1" dirty="0">
                <a:solidFill>
                  <a:srgbClr val="025378"/>
                </a:solidFill>
                <a:latin typeface="Calibri" panose="020F0502020204030204" pitchFamily="34" charset="0"/>
                <a:cs typeface="Calibri" panose="020F0502020204030204" pitchFamily="34" charset="0"/>
              </a:rPr>
              <a:t>Top 10: Beschäftigung der Mitglieder</a:t>
            </a:r>
          </a:p>
        </p:txBody>
      </p:sp>
      <p:pic>
        <p:nvPicPr>
          <p:cNvPr id="4" name="Grafik 3">
            <a:extLst>
              <a:ext uri="{FF2B5EF4-FFF2-40B4-BE49-F238E27FC236}">
                <a16:creationId xmlns:a16="http://schemas.microsoft.com/office/drawing/2014/main" id="{4321323A-95B3-2D4D-74E2-3B2DB2B62FB2}"/>
              </a:ext>
            </a:extLst>
          </p:cNvPr>
          <p:cNvPicPr>
            <a:picLocks noChangeAspect="1"/>
          </p:cNvPicPr>
          <p:nvPr/>
        </p:nvPicPr>
        <p:blipFill rotWithShape="1">
          <a:blip r:embed="rId4"/>
          <a:srcRect l="71250" t="43259" r="13135" b="26030"/>
          <a:stretch/>
        </p:blipFill>
        <p:spPr>
          <a:xfrm>
            <a:off x="5254535" y="3059916"/>
            <a:ext cx="4902288" cy="3099066"/>
          </a:xfrm>
          <a:prstGeom prst="rect">
            <a:avLst/>
          </a:prstGeom>
        </p:spPr>
      </p:pic>
    </p:spTree>
    <p:extLst>
      <p:ext uri="{BB962C8B-B14F-4D97-AF65-F5344CB8AC3E}">
        <p14:creationId xmlns:p14="http://schemas.microsoft.com/office/powerpoint/2010/main" val="3854408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DE151A91-B80F-F24C-8B07-235ADB483247}"/>
              </a:ext>
            </a:extLst>
          </p:cNvPr>
          <p:cNvSpPr txBox="1"/>
          <p:nvPr/>
        </p:nvSpPr>
        <p:spPr>
          <a:xfrm>
            <a:off x="0" y="1755058"/>
            <a:ext cx="12192000" cy="5102942"/>
          </a:xfrm>
          <a:prstGeom prst="rect">
            <a:avLst/>
          </a:prstGeom>
          <a:solidFill>
            <a:srgbClr val="E3E9E7"/>
          </a:solidFill>
        </p:spPr>
        <p:txBody>
          <a:bodyPr wrap="square" lIns="936000" tIns="468000" rIns="432000" bIns="46800" rtlCol="0">
            <a:noAutofit/>
          </a:bodyPr>
          <a:lstStyle/>
          <a:p>
            <a:endParaRPr lang="de-CH" sz="1400" dirty="0">
              <a:solidFill>
                <a:srgbClr val="025378"/>
              </a:solidFill>
            </a:endParaRPr>
          </a:p>
        </p:txBody>
      </p:sp>
      <p:sp>
        <p:nvSpPr>
          <p:cNvPr id="3" name="Titel 2">
            <a:extLst>
              <a:ext uri="{FF2B5EF4-FFF2-40B4-BE49-F238E27FC236}">
                <a16:creationId xmlns:a16="http://schemas.microsoft.com/office/drawing/2014/main" id="{C2F035E4-74C7-634B-BE29-9FBFEA2C3F66}"/>
              </a:ext>
            </a:extLst>
          </p:cNvPr>
          <p:cNvSpPr>
            <a:spLocks noGrp="1"/>
          </p:cNvSpPr>
          <p:nvPr>
            <p:ph type="title"/>
          </p:nvPr>
        </p:nvSpPr>
        <p:spPr>
          <a:xfrm>
            <a:off x="911225" y="492368"/>
            <a:ext cx="6998335" cy="862325"/>
          </a:xfrm>
        </p:spPr>
        <p:txBody>
          <a:bodyPr>
            <a:noAutofit/>
          </a:bodyPr>
          <a:lstStyle/>
          <a:p>
            <a:br>
              <a:rPr lang="de-DE" sz="2200" b="1" dirty="0"/>
            </a:br>
            <a:r>
              <a:rPr lang="de-DE" sz="1200" dirty="0"/>
              <a:t>Rechtsanwälte</a:t>
            </a:r>
            <a:br>
              <a:rPr lang="de-DE" sz="2200" b="1" dirty="0"/>
            </a:br>
            <a:r>
              <a:rPr lang="de-DE" sz="2200" b="1" dirty="0"/>
              <a:t>Verlässliche Partner </a:t>
            </a:r>
            <a:r>
              <a:rPr lang="de-DE" sz="2200" b="1" dirty="0" err="1"/>
              <a:t>für</a:t>
            </a:r>
            <a:br>
              <a:rPr lang="de-DE" sz="2200" b="1" dirty="0"/>
            </a:br>
            <a:r>
              <a:rPr lang="de-DE" sz="2200" b="1" dirty="0"/>
              <a:t>sämtliche Rechtsgeschäfte</a:t>
            </a:r>
          </a:p>
        </p:txBody>
      </p:sp>
      <p:sp>
        <p:nvSpPr>
          <p:cNvPr id="16" name="Textfeld 15">
            <a:extLst>
              <a:ext uri="{FF2B5EF4-FFF2-40B4-BE49-F238E27FC236}">
                <a16:creationId xmlns:a16="http://schemas.microsoft.com/office/drawing/2014/main" id="{8F1A7F46-634B-B448-8120-C51C254909C7}"/>
              </a:ext>
            </a:extLst>
          </p:cNvPr>
          <p:cNvSpPr txBox="1"/>
          <p:nvPr/>
        </p:nvSpPr>
        <p:spPr>
          <a:xfrm>
            <a:off x="840703" y="2690832"/>
            <a:ext cx="3362632" cy="2898756"/>
          </a:xfrm>
          <a:prstGeom prst="rect">
            <a:avLst/>
          </a:prstGeom>
          <a:noFill/>
        </p:spPr>
        <p:txBody>
          <a:bodyPr wrap="square" lIns="0" tIns="90000" rIns="108000" bIns="46800" rtlCol="0">
            <a:noAutofit/>
          </a:bodyPr>
          <a:lstStyle/>
          <a:p>
            <a:pPr marL="180000">
              <a:lnSpc>
                <a:spcPct val="110000"/>
              </a:lnSpc>
              <a:spcAft>
                <a:spcPts val="600"/>
              </a:spcAft>
              <a:buClr>
                <a:schemeClr val="bg1">
                  <a:lumMod val="65000"/>
                </a:schemeClr>
              </a:buClr>
            </a:pPr>
            <a:r>
              <a:rPr lang="de-CH" sz="1400" b="1" dirty="0">
                <a:solidFill>
                  <a:srgbClr val="025378"/>
                </a:solidFill>
                <a:latin typeface="Calibri" panose="020F0502020204030204" pitchFamily="34" charset="0"/>
                <a:cs typeface="Calibri" panose="020F0502020204030204" pitchFamily="34" charset="0"/>
              </a:rPr>
              <a:t>Kompetenzen und Stärken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Beratung in allen geschäftlichen und privaten Rechtsfragen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Unterstützung bei nationalen und internationalen Rechtsfragen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Vertretung in allen gerichtlichen und aussergerichtlichen Angelegenheiten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Abdeckung aller Rechtsgebiete – vom Vertragsrecht bis zur </a:t>
            </a:r>
            <a:r>
              <a:rPr lang="de-CH" sz="1200" dirty="0" err="1">
                <a:solidFill>
                  <a:srgbClr val="025378"/>
                </a:solidFill>
                <a:latin typeface="Calibri" panose="020F0502020204030204" pitchFamily="34" charset="0"/>
                <a:cs typeface="Calibri" panose="020F0502020204030204" pitchFamily="34" charset="0"/>
              </a:rPr>
              <a:t>Blockchain</a:t>
            </a:r>
            <a:endParaRPr lang="de-CH" sz="1200" dirty="0">
              <a:solidFill>
                <a:srgbClr val="025378"/>
              </a:solidFill>
            </a:endParaRPr>
          </a:p>
        </p:txBody>
      </p:sp>
      <p:sp>
        <p:nvSpPr>
          <p:cNvPr id="23" name="Textfeld 22">
            <a:extLst>
              <a:ext uri="{FF2B5EF4-FFF2-40B4-BE49-F238E27FC236}">
                <a16:creationId xmlns:a16="http://schemas.microsoft.com/office/drawing/2014/main" id="{231A6A1D-4579-5F48-823A-4CED97C40539}"/>
              </a:ext>
            </a:extLst>
          </p:cNvPr>
          <p:cNvSpPr txBox="1"/>
          <p:nvPr/>
        </p:nvSpPr>
        <p:spPr>
          <a:xfrm>
            <a:off x="5375275" y="3914889"/>
            <a:ext cx="1958482" cy="548190"/>
          </a:xfrm>
          <a:prstGeom prst="rect">
            <a:avLst/>
          </a:prstGeom>
          <a:noFill/>
        </p:spPr>
        <p:txBody>
          <a:bodyPr wrap="square" lIns="0" tIns="90000" rIns="0" bIns="46800" rtlCol="0">
            <a:noAutofit/>
          </a:bodyPr>
          <a:lstStyle/>
          <a:p>
            <a:r>
              <a:rPr lang="de-CH" sz="2400" dirty="0">
                <a:solidFill>
                  <a:srgbClr val="48908F"/>
                </a:solidFill>
              </a:rPr>
              <a:t>230</a:t>
            </a:r>
          </a:p>
          <a:p>
            <a:r>
              <a:rPr lang="de-CH" sz="1200" dirty="0">
                <a:solidFill>
                  <a:srgbClr val="48908F"/>
                </a:solidFill>
              </a:rPr>
              <a:t>Rechtsanwälte</a:t>
            </a:r>
          </a:p>
        </p:txBody>
      </p:sp>
      <p:pic>
        <p:nvPicPr>
          <p:cNvPr id="4" name="Grafik 3">
            <a:extLst>
              <a:ext uri="{FF2B5EF4-FFF2-40B4-BE49-F238E27FC236}">
                <a16:creationId xmlns:a16="http://schemas.microsoft.com/office/drawing/2014/main" id="{3F559322-3D82-554D-AA84-90AB3D699538}"/>
              </a:ext>
            </a:extLst>
          </p:cNvPr>
          <p:cNvPicPr>
            <a:picLocks noChangeAspect="1"/>
          </p:cNvPicPr>
          <p:nvPr/>
        </p:nvPicPr>
        <p:blipFill>
          <a:blip r:embed="rId3"/>
          <a:stretch>
            <a:fillRect/>
          </a:stretch>
        </p:blipFill>
        <p:spPr>
          <a:xfrm>
            <a:off x="7450365" y="2814399"/>
            <a:ext cx="955032" cy="955032"/>
          </a:xfrm>
          <a:prstGeom prst="rect">
            <a:avLst/>
          </a:prstGeom>
        </p:spPr>
      </p:pic>
      <p:sp>
        <p:nvSpPr>
          <p:cNvPr id="10" name="Textfeld 9">
            <a:extLst>
              <a:ext uri="{FF2B5EF4-FFF2-40B4-BE49-F238E27FC236}">
                <a16:creationId xmlns:a16="http://schemas.microsoft.com/office/drawing/2014/main" id="{2A1303C9-2B50-4841-814B-65AEA8213ACF}"/>
              </a:ext>
            </a:extLst>
          </p:cNvPr>
          <p:cNvSpPr txBox="1"/>
          <p:nvPr/>
        </p:nvSpPr>
        <p:spPr>
          <a:xfrm>
            <a:off x="7453004" y="3900468"/>
            <a:ext cx="1519356" cy="548190"/>
          </a:xfrm>
          <a:prstGeom prst="rect">
            <a:avLst/>
          </a:prstGeom>
          <a:noFill/>
        </p:spPr>
        <p:txBody>
          <a:bodyPr wrap="square" lIns="0" tIns="90000" rIns="0" bIns="46800" rtlCol="0">
            <a:noAutofit/>
          </a:bodyPr>
          <a:lstStyle/>
          <a:p>
            <a:r>
              <a:rPr lang="de-CH" sz="2400" dirty="0">
                <a:solidFill>
                  <a:srgbClr val="9273AD"/>
                </a:solidFill>
              </a:rPr>
              <a:t>85</a:t>
            </a:r>
          </a:p>
          <a:p>
            <a:r>
              <a:rPr lang="de-CH" sz="1200" dirty="0">
                <a:solidFill>
                  <a:srgbClr val="9273AD"/>
                </a:solidFill>
              </a:rPr>
              <a:t>Konzipienten</a:t>
            </a:r>
          </a:p>
          <a:p>
            <a:r>
              <a:rPr lang="de-CH" sz="800" dirty="0">
                <a:solidFill>
                  <a:srgbClr val="9273AD"/>
                </a:solidFill>
              </a:rPr>
              <a:t>( jur. Mitarbeiter in</a:t>
            </a:r>
          </a:p>
          <a:p>
            <a:r>
              <a:rPr lang="de-CH" sz="800" dirty="0">
                <a:solidFill>
                  <a:srgbClr val="9273AD"/>
                </a:solidFill>
              </a:rPr>
              <a:t>der Ausbildung zum</a:t>
            </a:r>
          </a:p>
          <a:p>
            <a:r>
              <a:rPr lang="de-CH" sz="800" dirty="0">
                <a:solidFill>
                  <a:srgbClr val="9273AD"/>
                </a:solidFill>
              </a:rPr>
              <a:t>Rechtsanwalt)</a:t>
            </a:r>
          </a:p>
        </p:txBody>
      </p:sp>
      <p:pic>
        <p:nvPicPr>
          <p:cNvPr id="7" name="Grafik 6">
            <a:extLst>
              <a:ext uri="{FF2B5EF4-FFF2-40B4-BE49-F238E27FC236}">
                <a16:creationId xmlns:a16="http://schemas.microsoft.com/office/drawing/2014/main" id="{30074716-084E-3B46-A03F-125D0055F3A9}"/>
              </a:ext>
            </a:extLst>
          </p:cNvPr>
          <p:cNvPicPr>
            <a:picLocks noChangeAspect="1"/>
          </p:cNvPicPr>
          <p:nvPr/>
        </p:nvPicPr>
        <p:blipFill>
          <a:blip r:embed="rId4"/>
          <a:stretch>
            <a:fillRect/>
          </a:stretch>
        </p:blipFill>
        <p:spPr>
          <a:xfrm>
            <a:off x="9480550" y="2819554"/>
            <a:ext cx="971746" cy="1086069"/>
          </a:xfrm>
          <a:prstGeom prst="rect">
            <a:avLst/>
          </a:prstGeom>
        </p:spPr>
      </p:pic>
      <p:sp>
        <p:nvSpPr>
          <p:cNvPr id="13" name="Textfeld 12">
            <a:extLst>
              <a:ext uri="{FF2B5EF4-FFF2-40B4-BE49-F238E27FC236}">
                <a16:creationId xmlns:a16="http://schemas.microsoft.com/office/drawing/2014/main" id="{D319B913-4BE3-8E47-8A6E-B4D71B3902FC}"/>
              </a:ext>
            </a:extLst>
          </p:cNvPr>
          <p:cNvSpPr txBox="1"/>
          <p:nvPr/>
        </p:nvSpPr>
        <p:spPr>
          <a:xfrm>
            <a:off x="1606280" y="5326600"/>
            <a:ext cx="3362632" cy="833503"/>
          </a:xfrm>
          <a:prstGeom prst="rect">
            <a:avLst/>
          </a:prstGeom>
          <a:noFill/>
        </p:spPr>
        <p:txBody>
          <a:bodyPr wrap="square" lIns="0" tIns="90000" rIns="108000" bIns="46800" rtlCol="0">
            <a:noAutofit/>
          </a:bodyPr>
          <a:lstStyle/>
          <a:p>
            <a:pPr marL="11113">
              <a:lnSpc>
                <a:spcPct val="110000"/>
              </a:lnSpc>
              <a:buClr>
                <a:srgbClr val="CCCCCC"/>
              </a:buClr>
            </a:pPr>
            <a:r>
              <a:rPr lang="de-CH" sz="1200" dirty="0">
                <a:solidFill>
                  <a:srgbClr val="025378"/>
                </a:solidFill>
              </a:rPr>
              <a:t>Liechtensteinische Rechtsanwaltskammer</a:t>
            </a:r>
          </a:p>
          <a:p>
            <a:pPr marL="11113">
              <a:lnSpc>
                <a:spcPct val="110000"/>
              </a:lnSpc>
              <a:buClr>
                <a:srgbClr val="CCCCCC"/>
              </a:buClr>
            </a:pPr>
            <a:r>
              <a:rPr lang="de-CH" sz="1200" b="1" dirty="0" err="1">
                <a:solidFill>
                  <a:srgbClr val="025378"/>
                </a:solidFill>
              </a:rPr>
              <a:t>www.rak.li</a:t>
            </a:r>
            <a:endParaRPr lang="de-CH" sz="1200" b="1" dirty="0">
              <a:solidFill>
                <a:srgbClr val="025378"/>
              </a:solidFill>
            </a:endParaRPr>
          </a:p>
        </p:txBody>
      </p:sp>
      <p:cxnSp>
        <p:nvCxnSpPr>
          <p:cNvPr id="14" name="Gerade Verbindung 13">
            <a:extLst>
              <a:ext uri="{FF2B5EF4-FFF2-40B4-BE49-F238E27FC236}">
                <a16:creationId xmlns:a16="http://schemas.microsoft.com/office/drawing/2014/main" id="{799B771C-1EAC-CC40-8E10-BF4E6F4F9B62}"/>
              </a:ext>
            </a:extLst>
          </p:cNvPr>
          <p:cNvCxnSpPr>
            <a:cxnSpLocks/>
          </p:cNvCxnSpPr>
          <p:nvPr/>
        </p:nvCxnSpPr>
        <p:spPr>
          <a:xfrm>
            <a:off x="994787" y="5175438"/>
            <a:ext cx="3362632" cy="0"/>
          </a:xfrm>
          <a:prstGeom prst="line">
            <a:avLst/>
          </a:prstGeom>
          <a:ln w="13970">
            <a:solidFill>
              <a:srgbClr val="025378"/>
            </a:solidFill>
          </a:ln>
        </p:spPr>
        <p:style>
          <a:lnRef idx="1">
            <a:schemeClr val="accent1"/>
          </a:lnRef>
          <a:fillRef idx="0">
            <a:schemeClr val="accent1"/>
          </a:fillRef>
          <a:effectRef idx="0">
            <a:schemeClr val="accent1"/>
          </a:effectRef>
          <a:fontRef idx="minor">
            <a:schemeClr val="tx1"/>
          </a:fontRef>
        </p:style>
      </p:cxnSp>
      <p:pic>
        <p:nvPicPr>
          <p:cNvPr id="18" name="Grafik 17">
            <a:extLst>
              <a:ext uri="{FF2B5EF4-FFF2-40B4-BE49-F238E27FC236}">
                <a16:creationId xmlns:a16="http://schemas.microsoft.com/office/drawing/2014/main" id="{ED040DBA-73DE-4E4F-86BD-38EF3DABA433}"/>
              </a:ext>
            </a:extLst>
          </p:cNvPr>
          <p:cNvPicPr>
            <a:picLocks noChangeAspect="1"/>
          </p:cNvPicPr>
          <p:nvPr/>
        </p:nvPicPr>
        <p:blipFill>
          <a:blip r:embed="rId5"/>
          <a:stretch>
            <a:fillRect/>
          </a:stretch>
        </p:blipFill>
        <p:spPr>
          <a:xfrm>
            <a:off x="1052424" y="5418624"/>
            <a:ext cx="368300" cy="368300"/>
          </a:xfrm>
          <a:prstGeom prst="rect">
            <a:avLst/>
          </a:prstGeom>
        </p:spPr>
      </p:pic>
      <p:sp>
        <p:nvSpPr>
          <p:cNvPr id="19" name="Textfeld 18">
            <a:extLst>
              <a:ext uri="{FF2B5EF4-FFF2-40B4-BE49-F238E27FC236}">
                <a16:creationId xmlns:a16="http://schemas.microsoft.com/office/drawing/2014/main" id="{BDAF1436-74CE-9946-8172-7721DC118CAA}"/>
              </a:ext>
            </a:extLst>
          </p:cNvPr>
          <p:cNvSpPr txBox="1"/>
          <p:nvPr/>
        </p:nvSpPr>
        <p:spPr>
          <a:xfrm>
            <a:off x="9480550" y="3914889"/>
            <a:ext cx="1958482" cy="821868"/>
          </a:xfrm>
          <a:prstGeom prst="rect">
            <a:avLst/>
          </a:prstGeom>
          <a:noFill/>
        </p:spPr>
        <p:txBody>
          <a:bodyPr wrap="square" lIns="0" tIns="90000" rIns="0" bIns="46800" rtlCol="0">
            <a:noAutofit/>
          </a:bodyPr>
          <a:lstStyle/>
          <a:p>
            <a:r>
              <a:rPr lang="de-CH" sz="2400" dirty="0">
                <a:solidFill>
                  <a:srgbClr val="F5CC51"/>
                </a:solidFill>
              </a:rPr>
              <a:t>46</a:t>
            </a:r>
          </a:p>
          <a:p>
            <a:r>
              <a:rPr lang="de-CH" sz="1200" dirty="0">
                <a:solidFill>
                  <a:srgbClr val="F5CC51"/>
                </a:solidFill>
              </a:rPr>
              <a:t>Rechtsanwaltsgesellschaften</a:t>
            </a:r>
          </a:p>
        </p:txBody>
      </p:sp>
      <p:sp>
        <p:nvSpPr>
          <p:cNvPr id="15" name="Textfeld 14">
            <a:extLst>
              <a:ext uri="{FF2B5EF4-FFF2-40B4-BE49-F238E27FC236}">
                <a16:creationId xmlns:a16="http://schemas.microsoft.com/office/drawing/2014/main" id="{CA7A294B-3EB7-8645-8275-D81D826C228F}"/>
              </a:ext>
            </a:extLst>
          </p:cNvPr>
          <p:cNvSpPr txBox="1"/>
          <p:nvPr/>
        </p:nvSpPr>
        <p:spPr>
          <a:xfrm>
            <a:off x="7450365" y="5234996"/>
            <a:ext cx="1872228" cy="1359071"/>
          </a:xfrm>
          <a:prstGeom prst="rect">
            <a:avLst/>
          </a:prstGeom>
          <a:noFill/>
        </p:spPr>
        <p:txBody>
          <a:bodyPr wrap="square" lIns="0" tIns="90000" rIns="0" bIns="46800" rtlCol="0">
            <a:noAutofit/>
          </a:bodyPr>
          <a:lstStyle/>
          <a:p>
            <a:r>
              <a:rPr lang="de-CH" sz="2400" dirty="0">
                <a:solidFill>
                  <a:srgbClr val="025378"/>
                </a:solidFill>
              </a:rPr>
              <a:t>68</a:t>
            </a:r>
          </a:p>
          <a:p>
            <a:r>
              <a:rPr lang="de-CH" sz="1200" dirty="0">
                <a:solidFill>
                  <a:srgbClr val="025378"/>
                </a:solidFill>
              </a:rPr>
              <a:t>niedergelassene europäische</a:t>
            </a:r>
          </a:p>
          <a:p>
            <a:r>
              <a:rPr lang="de-CH" sz="1200" dirty="0">
                <a:solidFill>
                  <a:srgbClr val="025378"/>
                </a:solidFill>
              </a:rPr>
              <a:t>Rechtsanwälte</a:t>
            </a:r>
          </a:p>
        </p:txBody>
      </p:sp>
      <p:pic>
        <p:nvPicPr>
          <p:cNvPr id="6" name="Grafik 5">
            <a:extLst>
              <a:ext uri="{FF2B5EF4-FFF2-40B4-BE49-F238E27FC236}">
                <a16:creationId xmlns:a16="http://schemas.microsoft.com/office/drawing/2014/main" id="{0711B33E-C9F1-504F-8036-60196411B7FE}"/>
              </a:ext>
            </a:extLst>
          </p:cNvPr>
          <p:cNvPicPr>
            <a:picLocks noChangeAspect="1"/>
          </p:cNvPicPr>
          <p:nvPr/>
        </p:nvPicPr>
        <p:blipFill>
          <a:blip r:embed="rId6"/>
          <a:stretch>
            <a:fillRect/>
          </a:stretch>
        </p:blipFill>
        <p:spPr>
          <a:xfrm>
            <a:off x="5375274" y="2822652"/>
            <a:ext cx="720725" cy="949248"/>
          </a:xfrm>
          <a:prstGeom prst="rect">
            <a:avLst/>
          </a:prstGeom>
        </p:spPr>
      </p:pic>
    </p:spTree>
    <p:extLst>
      <p:ext uri="{BB962C8B-B14F-4D97-AF65-F5344CB8AC3E}">
        <p14:creationId xmlns:p14="http://schemas.microsoft.com/office/powerpoint/2010/main" val="246331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DE151A91-B80F-F24C-8B07-235ADB483247}"/>
              </a:ext>
            </a:extLst>
          </p:cNvPr>
          <p:cNvSpPr txBox="1"/>
          <p:nvPr/>
        </p:nvSpPr>
        <p:spPr>
          <a:xfrm>
            <a:off x="0" y="1755058"/>
            <a:ext cx="12192000" cy="5102942"/>
          </a:xfrm>
          <a:prstGeom prst="rect">
            <a:avLst/>
          </a:prstGeom>
          <a:solidFill>
            <a:srgbClr val="E3E9E7"/>
          </a:solidFill>
        </p:spPr>
        <p:txBody>
          <a:bodyPr wrap="square" lIns="936000" tIns="468000" rIns="432000" bIns="46800" rtlCol="0">
            <a:noAutofit/>
          </a:bodyPr>
          <a:lstStyle/>
          <a:p>
            <a:endParaRPr lang="de-CH" sz="1400" dirty="0">
              <a:solidFill>
                <a:srgbClr val="025378"/>
              </a:solidFill>
            </a:endParaRPr>
          </a:p>
        </p:txBody>
      </p:sp>
      <p:sp>
        <p:nvSpPr>
          <p:cNvPr id="3" name="Titel 2">
            <a:extLst>
              <a:ext uri="{FF2B5EF4-FFF2-40B4-BE49-F238E27FC236}">
                <a16:creationId xmlns:a16="http://schemas.microsoft.com/office/drawing/2014/main" id="{C2F035E4-74C7-634B-BE29-9FBFEA2C3F66}"/>
              </a:ext>
            </a:extLst>
          </p:cNvPr>
          <p:cNvSpPr>
            <a:spLocks noGrp="1"/>
          </p:cNvSpPr>
          <p:nvPr>
            <p:ph type="title"/>
          </p:nvPr>
        </p:nvSpPr>
        <p:spPr>
          <a:xfrm>
            <a:off x="911225" y="492368"/>
            <a:ext cx="6998335" cy="862325"/>
          </a:xfrm>
        </p:spPr>
        <p:txBody>
          <a:bodyPr>
            <a:noAutofit/>
          </a:bodyPr>
          <a:lstStyle/>
          <a:p>
            <a:br>
              <a:rPr lang="de-DE" sz="2200" b="1" dirty="0"/>
            </a:br>
            <a:r>
              <a:rPr lang="de-DE" sz="1200" dirty="0"/>
              <a:t>Versicherungsbroker</a:t>
            </a:r>
            <a:br>
              <a:rPr lang="de-DE" sz="2200" b="1" dirty="0"/>
            </a:br>
            <a:r>
              <a:rPr lang="de-DE" sz="2200" b="1" dirty="0"/>
              <a:t>Unabhängig im Dienste des Kunden</a:t>
            </a:r>
          </a:p>
        </p:txBody>
      </p:sp>
      <p:sp>
        <p:nvSpPr>
          <p:cNvPr id="16" name="Textfeld 15">
            <a:extLst>
              <a:ext uri="{FF2B5EF4-FFF2-40B4-BE49-F238E27FC236}">
                <a16:creationId xmlns:a16="http://schemas.microsoft.com/office/drawing/2014/main" id="{8F1A7F46-634B-B448-8120-C51C254909C7}"/>
              </a:ext>
            </a:extLst>
          </p:cNvPr>
          <p:cNvSpPr txBox="1"/>
          <p:nvPr/>
        </p:nvSpPr>
        <p:spPr>
          <a:xfrm>
            <a:off x="840703" y="2690832"/>
            <a:ext cx="3362632" cy="2898756"/>
          </a:xfrm>
          <a:prstGeom prst="rect">
            <a:avLst/>
          </a:prstGeom>
          <a:noFill/>
        </p:spPr>
        <p:txBody>
          <a:bodyPr wrap="square" lIns="0" tIns="90000" rIns="108000" bIns="46800" rtlCol="0">
            <a:noAutofit/>
          </a:bodyPr>
          <a:lstStyle/>
          <a:p>
            <a:pPr marL="180000">
              <a:lnSpc>
                <a:spcPct val="110000"/>
              </a:lnSpc>
              <a:spcAft>
                <a:spcPts val="600"/>
              </a:spcAft>
              <a:buClr>
                <a:schemeClr val="bg1">
                  <a:lumMod val="65000"/>
                </a:schemeClr>
              </a:buClr>
            </a:pPr>
            <a:r>
              <a:rPr lang="de-CH" sz="1400" b="1" dirty="0">
                <a:solidFill>
                  <a:srgbClr val="025378"/>
                </a:solidFill>
                <a:latin typeface="Calibri" panose="020F0502020204030204" pitchFamily="34" charset="0"/>
                <a:cs typeface="Calibri" panose="020F0502020204030204" pitchFamily="34" charset="0"/>
              </a:rPr>
              <a:t>Kompetenzen und Stärken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Unabhängige Beratung bei der Auswahl geeigneter Versicherungsprodukte</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Entlastung für Versicherer durch Erledigung administrativer Tätigkeiten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Aktive Marktverfolgung</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Überprüfung und Überwachung von Versicherungsportfolios basierend auf Risikobereitschaft und Risikofähigkeit</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Bindeglied zwischen Kunden und Versicherung</a:t>
            </a:r>
            <a:endParaRPr lang="de-CH" sz="1200" dirty="0">
              <a:solidFill>
                <a:srgbClr val="025378"/>
              </a:solidFill>
            </a:endParaRPr>
          </a:p>
        </p:txBody>
      </p:sp>
      <p:sp>
        <p:nvSpPr>
          <p:cNvPr id="13" name="Textfeld 12">
            <a:extLst>
              <a:ext uri="{FF2B5EF4-FFF2-40B4-BE49-F238E27FC236}">
                <a16:creationId xmlns:a16="http://schemas.microsoft.com/office/drawing/2014/main" id="{D319B913-4BE3-8E47-8A6E-B4D71B3902FC}"/>
              </a:ext>
            </a:extLst>
          </p:cNvPr>
          <p:cNvSpPr txBox="1"/>
          <p:nvPr/>
        </p:nvSpPr>
        <p:spPr>
          <a:xfrm>
            <a:off x="1632445" y="5532129"/>
            <a:ext cx="3362632" cy="833503"/>
          </a:xfrm>
          <a:prstGeom prst="rect">
            <a:avLst/>
          </a:prstGeom>
          <a:noFill/>
        </p:spPr>
        <p:txBody>
          <a:bodyPr wrap="square" lIns="0" tIns="90000" rIns="108000" bIns="46800" rtlCol="0">
            <a:noAutofit/>
          </a:bodyPr>
          <a:lstStyle/>
          <a:p>
            <a:pPr marL="11113">
              <a:lnSpc>
                <a:spcPct val="110000"/>
              </a:lnSpc>
              <a:buClr>
                <a:srgbClr val="CCCCCC"/>
              </a:buClr>
            </a:pPr>
            <a:r>
              <a:rPr lang="de-CH" sz="1200" dirty="0">
                <a:solidFill>
                  <a:srgbClr val="025378"/>
                </a:solidFill>
              </a:rPr>
              <a:t>Verband liechtensteinischer Versicherungsbroker</a:t>
            </a:r>
          </a:p>
          <a:p>
            <a:pPr marL="11113">
              <a:lnSpc>
                <a:spcPct val="110000"/>
              </a:lnSpc>
              <a:buClr>
                <a:srgbClr val="CCCCCC"/>
              </a:buClr>
            </a:pPr>
            <a:r>
              <a:rPr lang="de-CH" sz="1200" b="1" dirty="0">
                <a:solidFill>
                  <a:srgbClr val="025378"/>
                </a:solidFill>
              </a:rPr>
              <a:t>www.liba.li</a:t>
            </a:r>
          </a:p>
        </p:txBody>
      </p:sp>
      <p:cxnSp>
        <p:nvCxnSpPr>
          <p:cNvPr id="14" name="Gerade Verbindung 13">
            <a:extLst>
              <a:ext uri="{FF2B5EF4-FFF2-40B4-BE49-F238E27FC236}">
                <a16:creationId xmlns:a16="http://schemas.microsoft.com/office/drawing/2014/main" id="{799B771C-1EAC-CC40-8E10-BF4E6F4F9B62}"/>
              </a:ext>
            </a:extLst>
          </p:cNvPr>
          <p:cNvCxnSpPr>
            <a:cxnSpLocks/>
          </p:cNvCxnSpPr>
          <p:nvPr/>
        </p:nvCxnSpPr>
        <p:spPr>
          <a:xfrm>
            <a:off x="994787" y="5528465"/>
            <a:ext cx="3362632" cy="0"/>
          </a:xfrm>
          <a:prstGeom prst="line">
            <a:avLst/>
          </a:prstGeom>
          <a:ln w="13970">
            <a:solidFill>
              <a:srgbClr val="025378"/>
            </a:solidFill>
          </a:ln>
        </p:spPr>
        <p:style>
          <a:lnRef idx="1">
            <a:schemeClr val="accent1"/>
          </a:lnRef>
          <a:fillRef idx="0">
            <a:schemeClr val="accent1"/>
          </a:fillRef>
          <a:effectRef idx="0">
            <a:schemeClr val="accent1"/>
          </a:effectRef>
          <a:fontRef idx="minor">
            <a:schemeClr val="tx1"/>
          </a:fontRef>
        </p:style>
      </p:cxnSp>
      <p:pic>
        <p:nvPicPr>
          <p:cNvPr id="18" name="Grafik 17">
            <a:extLst>
              <a:ext uri="{FF2B5EF4-FFF2-40B4-BE49-F238E27FC236}">
                <a16:creationId xmlns:a16="http://schemas.microsoft.com/office/drawing/2014/main" id="{ED040DBA-73DE-4E4F-86BD-38EF3DABA433}"/>
              </a:ext>
            </a:extLst>
          </p:cNvPr>
          <p:cNvPicPr>
            <a:picLocks noChangeAspect="1"/>
          </p:cNvPicPr>
          <p:nvPr/>
        </p:nvPicPr>
        <p:blipFill>
          <a:blip r:embed="rId3"/>
          <a:stretch>
            <a:fillRect/>
          </a:stretch>
        </p:blipFill>
        <p:spPr>
          <a:xfrm>
            <a:off x="1052424" y="5648859"/>
            <a:ext cx="368300" cy="368300"/>
          </a:xfrm>
          <a:prstGeom prst="rect">
            <a:avLst/>
          </a:prstGeom>
        </p:spPr>
      </p:pic>
      <p:sp>
        <p:nvSpPr>
          <p:cNvPr id="24" name="Textfeld 23">
            <a:extLst>
              <a:ext uri="{FF2B5EF4-FFF2-40B4-BE49-F238E27FC236}">
                <a16:creationId xmlns:a16="http://schemas.microsoft.com/office/drawing/2014/main" id="{AE26D9BB-D90D-376D-2327-EA3DE22B6EAC}"/>
              </a:ext>
            </a:extLst>
          </p:cNvPr>
          <p:cNvSpPr txBox="1"/>
          <p:nvPr/>
        </p:nvSpPr>
        <p:spPr>
          <a:xfrm>
            <a:off x="7379658" y="3586476"/>
            <a:ext cx="2176572" cy="1359071"/>
          </a:xfrm>
          <a:prstGeom prst="rect">
            <a:avLst/>
          </a:prstGeom>
          <a:noFill/>
        </p:spPr>
        <p:txBody>
          <a:bodyPr wrap="square" lIns="0" tIns="90000" rIns="0" bIns="46800" rtlCol="0">
            <a:noAutofit/>
          </a:bodyPr>
          <a:lstStyle/>
          <a:p>
            <a:r>
              <a:rPr lang="de-CH" sz="2400" dirty="0">
                <a:solidFill>
                  <a:srgbClr val="9273AD"/>
                </a:solidFill>
              </a:rPr>
              <a:t>51</a:t>
            </a:r>
          </a:p>
          <a:p>
            <a:r>
              <a:rPr lang="de-CH" sz="1200" dirty="0">
                <a:solidFill>
                  <a:srgbClr val="9273AD"/>
                </a:solidFill>
              </a:rPr>
              <a:t>Registrierte Versicherungsbroker</a:t>
            </a:r>
          </a:p>
          <a:p>
            <a:r>
              <a:rPr lang="de-CH" sz="1200" dirty="0">
                <a:solidFill>
                  <a:srgbClr val="9273AD"/>
                </a:solidFill>
              </a:rPr>
              <a:t>In Liechtenstein</a:t>
            </a:r>
          </a:p>
          <a:p>
            <a:endParaRPr lang="de-CH" sz="1200" dirty="0">
              <a:solidFill>
                <a:srgbClr val="025378"/>
              </a:solidFill>
            </a:endParaRPr>
          </a:p>
        </p:txBody>
      </p:sp>
      <p:pic>
        <p:nvPicPr>
          <p:cNvPr id="4" name="Grafik 3" descr="Ein Bild, das Reihe, Kunst enthält.&#10;&#10;Automatisch generierte Beschreibung">
            <a:extLst>
              <a:ext uri="{FF2B5EF4-FFF2-40B4-BE49-F238E27FC236}">
                <a16:creationId xmlns:a16="http://schemas.microsoft.com/office/drawing/2014/main" id="{4660B897-BE50-63E3-AD48-8AAAE3F32F88}"/>
              </a:ext>
            </a:extLst>
          </p:cNvPr>
          <p:cNvPicPr>
            <a:picLocks noChangeAspect="1"/>
          </p:cNvPicPr>
          <p:nvPr/>
        </p:nvPicPr>
        <p:blipFill>
          <a:blip r:embed="rId4"/>
          <a:stretch>
            <a:fillRect/>
          </a:stretch>
        </p:blipFill>
        <p:spPr>
          <a:xfrm>
            <a:off x="7420761" y="2808713"/>
            <a:ext cx="1135812" cy="1155162"/>
          </a:xfrm>
          <a:prstGeom prst="rect">
            <a:avLst/>
          </a:prstGeom>
        </p:spPr>
      </p:pic>
    </p:spTree>
    <p:extLst>
      <p:ext uri="{BB962C8B-B14F-4D97-AF65-F5344CB8AC3E}">
        <p14:creationId xmlns:p14="http://schemas.microsoft.com/office/powerpoint/2010/main" val="4108952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DE151A91-B80F-F24C-8B07-235ADB483247}"/>
              </a:ext>
            </a:extLst>
          </p:cNvPr>
          <p:cNvSpPr txBox="1"/>
          <p:nvPr/>
        </p:nvSpPr>
        <p:spPr>
          <a:xfrm>
            <a:off x="0" y="1755058"/>
            <a:ext cx="12192000" cy="5102942"/>
          </a:xfrm>
          <a:prstGeom prst="rect">
            <a:avLst/>
          </a:prstGeom>
          <a:solidFill>
            <a:srgbClr val="E3E9E7"/>
          </a:solidFill>
        </p:spPr>
        <p:txBody>
          <a:bodyPr wrap="square" lIns="936000" tIns="468000" rIns="432000" bIns="46800" rtlCol="0">
            <a:noAutofit/>
          </a:bodyPr>
          <a:lstStyle/>
          <a:p>
            <a:endParaRPr lang="de-CH" sz="1400" dirty="0">
              <a:solidFill>
                <a:srgbClr val="025378"/>
              </a:solidFill>
            </a:endParaRPr>
          </a:p>
        </p:txBody>
      </p:sp>
      <p:sp>
        <p:nvSpPr>
          <p:cNvPr id="3" name="Titel 2">
            <a:extLst>
              <a:ext uri="{FF2B5EF4-FFF2-40B4-BE49-F238E27FC236}">
                <a16:creationId xmlns:a16="http://schemas.microsoft.com/office/drawing/2014/main" id="{C2F035E4-74C7-634B-BE29-9FBFEA2C3F66}"/>
              </a:ext>
            </a:extLst>
          </p:cNvPr>
          <p:cNvSpPr>
            <a:spLocks noGrp="1"/>
          </p:cNvSpPr>
          <p:nvPr>
            <p:ph type="title"/>
          </p:nvPr>
        </p:nvSpPr>
        <p:spPr>
          <a:xfrm>
            <a:off x="911225" y="492368"/>
            <a:ext cx="6998335" cy="862325"/>
          </a:xfrm>
        </p:spPr>
        <p:txBody>
          <a:bodyPr>
            <a:noAutofit/>
          </a:bodyPr>
          <a:lstStyle/>
          <a:p>
            <a:br>
              <a:rPr lang="de-DE" sz="2200" b="1" dirty="0"/>
            </a:br>
            <a:r>
              <a:rPr lang="de-DE" sz="1200" dirty="0"/>
              <a:t>VT-Dienstleister</a:t>
            </a:r>
            <a:br>
              <a:rPr lang="de-DE" sz="2200" b="1" dirty="0"/>
            </a:br>
            <a:r>
              <a:rPr lang="de-DE" sz="2200" b="1" dirty="0"/>
              <a:t>Rechtssicherheit heute für die Technologien von morgen</a:t>
            </a:r>
          </a:p>
        </p:txBody>
      </p:sp>
      <p:sp>
        <p:nvSpPr>
          <p:cNvPr id="16" name="Textfeld 15">
            <a:extLst>
              <a:ext uri="{FF2B5EF4-FFF2-40B4-BE49-F238E27FC236}">
                <a16:creationId xmlns:a16="http://schemas.microsoft.com/office/drawing/2014/main" id="{8F1A7F46-634B-B448-8120-C51C254909C7}"/>
              </a:ext>
            </a:extLst>
          </p:cNvPr>
          <p:cNvSpPr txBox="1"/>
          <p:nvPr/>
        </p:nvSpPr>
        <p:spPr>
          <a:xfrm>
            <a:off x="752968" y="1966930"/>
            <a:ext cx="3362632" cy="2898756"/>
          </a:xfrm>
          <a:prstGeom prst="rect">
            <a:avLst/>
          </a:prstGeom>
          <a:noFill/>
        </p:spPr>
        <p:txBody>
          <a:bodyPr wrap="square" lIns="0" tIns="90000" rIns="108000" bIns="46800" rtlCol="0">
            <a:noAutofit/>
          </a:bodyPr>
          <a:lstStyle/>
          <a:p>
            <a:pPr marL="180000">
              <a:lnSpc>
                <a:spcPct val="110000"/>
              </a:lnSpc>
              <a:spcAft>
                <a:spcPts val="600"/>
              </a:spcAft>
              <a:buClr>
                <a:schemeClr val="bg1">
                  <a:lumMod val="65000"/>
                </a:schemeClr>
              </a:buClr>
            </a:pPr>
            <a:r>
              <a:rPr lang="de-CH" sz="1400" b="1" dirty="0">
                <a:solidFill>
                  <a:srgbClr val="025378"/>
                </a:solidFill>
                <a:latin typeface="Calibri" panose="020F0502020204030204" pitchFamily="34" charset="0"/>
                <a:cs typeface="Calibri" panose="020F0502020204030204" pitchFamily="34" charset="0"/>
              </a:rPr>
              <a:t>Kompetenzen und Stärken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Das TVTG schafft seit 2020 einen Rechtsrahmen für die Erbringung von Dienstleistungen im Bereich der vertrauenswürdigen Technologien und damit Rechtssicherheit, indem es nicht nur digitale Vermögenswerte, sondern auch die Tokenisierung von analogen Vermögenswerten regelt</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Liechtenstein bietet aufgrund der Kombination des TVTG und der Möglichkeit des EU-</a:t>
            </a:r>
            <a:r>
              <a:rPr lang="de-CH" sz="1200" dirty="0" err="1">
                <a:solidFill>
                  <a:srgbClr val="025378"/>
                </a:solidFill>
                <a:latin typeface="Calibri" panose="020F0502020204030204" pitchFamily="34" charset="0"/>
                <a:cs typeface="Calibri" panose="020F0502020204030204" pitchFamily="34" charset="0"/>
              </a:rPr>
              <a:t>Passportings</a:t>
            </a:r>
            <a:r>
              <a:rPr lang="de-CH" sz="1200" dirty="0">
                <a:solidFill>
                  <a:srgbClr val="025378"/>
                </a:solidFill>
                <a:latin typeface="Calibri" panose="020F0502020204030204" pitchFamily="34" charset="0"/>
                <a:cs typeface="Calibri" panose="020F0502020204030204" pitchFamily="34" charset="0"/>
              </a:rPr>
              <a:t> für finanzmarktrechtlich regulierte Instrumente einen einzigartigen Rahmen zur Umsetzung von digitalen Finanzdienstleistungen in Europa</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025378"/>
                </a:solidFill>
                <a:latin typeface="Calibri" panose="020F0502020204030204" pitchFamily="34" charset="0"/>
                <a:cs typeface="Calibri" panose="020F0502020204030204" pitchFamily="34" charset="0"/>
              </a:rPr>
              <a:t>Die Stabstelle für Finanzplatzinnovation und Digitalisierung der Regierung unterstützt und treibt die Weiterentwicklung von Standortbedingungen für Innovationen auf dem Finanzplatz Liechtenstein voran</a:t>
            </a:r>
          </a:p>
        </p:txBody>
      </p:sp>
      <p:sp>
        <p:nvSpPr>
          <p:cNvPr id="13" name="Textfeld 12">
            <a:extLst>
              <a:ext uri="{FF2B5EF4-FFF2-40B4-BE49-F238E27FC236}">
                <a16:creationId xmlns:a16="http://schemas.microsoft.com/office/drawing/2014/main" id="{D319B913-4BE3-8E47-8A6E-B4D71B3902FC}"/>
              </a:ext>
            </a:extLst>
          </p:cNvPr>
          <p:cNvSpPr txBox="1"/>
          <p:nvPr/>
        </p:nvSpPr>
        <p:spPr>
          <a:xfrm>
            <a:off x="8740124" y="5566464"/>
            <a:ext cx="3362632" cy="833503"/>
          </a:xfrm>
          <a:prstGeom prst="rect">
            <a:avLst/>
          </a:prstGeom>
          <a:noFill/>
        </p:spPr>
        <p:txBody>
          <a:bodyPr wrap="square" lIns="0" tIns="90000" rIns="108000" bIns="46800" rtlCol="0">
            <a:noAutofit/>
          </a:bodyPr>
          <a:lstStyle/>
          <a:p>
            <a:pPr marL="11113">
              <a:lnSpc>
                <a:spcPct val="110000"/>
              </a:lnSpc>
              <a:buClr>
                <a:srgbClr val="CCCCCC"/>
              </a:buClr>
            </a:pPr>
            <a:r>
              <a:rPr lang="de-CH" sz="1200" dirty="0">
                <a:solidFill>
                  <a:srgbClr val="025378"/>
                </a:solidFill>
              </a:rPr>
              <a:t>Verband liechtensteinischer </a:t>
            </a:r>
          </a:p>
          <a:p>
            <a:pPr marL="11113">
              <a:lnSpc>
                <a:spcPct val="110000"/>
              </a:lnSpc>
              <a:buClr>
                <a:srgbClr val="CCCCCC"/>
              </a:buClr>
            </a:pPr>
            <a:r>
              <a:rPr lang="de-CH" sz="1200" dirty="0">
                <a:solidFill>
                  <a:srgbClr val="025378"/>
                </a:solidFill>
              </a:rPr>
              <a:t>Versicherungsbroker</a:t>
            </a:r>
          </a:p>
          <a:p>
            <a:pPr marL="11113">
              <a:lnSpc>
                <a:spcPct val="110000"/>
              </a:lnSpc>
              <a:buClr>
                <a:srgbClr val="CCCCCC"/>
              </a:buClr>
            </a:pPr>
            <a:r>
              <a:rPr lang="de-CH" sz="1200" b="1" dirty="0">
                <a:solidFill>
                  <a:srgbClr val="025378"/>
                </a:solidFill>
              </a:rPr>
              <a:t>www.liba.li</a:t>
            </a:r>
          </a:p>
        </p:txBody>
      </p:sp>
      <p:cxnSp>
        <p:nvCxnSpPr>
          <p:cNvPr id="14" name="Gerade Verbindung 13">
            <a:extLst>
              <a:ext uri="{FF2B5EF4-FFF2-40B4-BE49-F238E27FC236}">
                <a16:creationId xmlns:a16="http://schemas.microsoft.com/office/drawing/2014/main" id="{799B771C-1EAC-CC40-8E10-BF4E6F4F9B62}"/>
              </a:ext>
            </a:extLst>
          </p:cNvPr>
          <p:cNvCxnSpPr>
            <a:cxnSpLocks/>
          </p:cNvCxnSpPr>
          <p:nvPr/>
        </p:nvCxnSpPr>
        <p:spPr>
          <a:xfrm>
            <a:off x="7909560" y="5490231"/>
            <a:ext cx="3362632" cy="0"/>
          </a:xfrm>
          <a:prstGeom prst="line">
            <a:avLst/>
          </a:prstGeom>
          <a:ln w="13970">
            <a:solidFill>
              <a:srgbClr val="025378"/>
            </a:solidFill>
          </a:ln>
        </p:spPr>
        <p:style>
          <a:lnRef idx="1">
            <a:schemeClr val="accent1"/>
          </a:lnRef>
          <a:fillRef idx="0">
            <a:schemeClr val="accent1"/>
          </a:fillRef>
          <a:effectRef idx="0">
            <a:schemeClr val="accent1"/>
          </a:effectRef>
          <a:fontRef idx="minor">
            <a:schemeClr val="tx1"/>
          </a:fontRef>
        </p:style>
      </p:cxnSp>
      <p:pic>
        <p:nvPicPr>
          <p:cNvPr id="18" name="Grafik 17">
            <a:extLst>
              <a:ext uri="{FF2B5EF4-FFF2-40B4-BE49-F238E27FC236}">
                <a16:creationId xmlns:a16="http://schemas.microsoft.com/office/drawing/2014/main" id="{ED040DBA-73DE-4E4F-86BD-38EF3DABA433}"/>
              </a:ext>
            </a:extLst>
          </p:cNvPr>
          <p:cNvPicPr>
            <a:picLocks noChangeAspect="1"/>
          </p:cNvPicPr>
          <p:nvPr/>
        </p:nvPicPr>
        <p:blipFill>
          <a:blip r:embed="rId3"/>
          <a:stretch>
            <a:fillRect/>
          </a:stretch>
        </p:blipFill>
        <p:spPr>
          <a:xfrm>
            <a:off x="8162587" y="5750614"/>
            <a:ext cx="368300" cy="368300"/>
          </a:xfrm>
          <a:prstGeom prst="rect">
            <a:avLst/>
          </a:prstGeom>
        </p:spPr>
      </p:pic>
      <p:sp>
        <p:nvSpPr>
          <p:cNvPr id="15" name="Textfeld 14">
            <a:extLst>
              <a:ext uri="{FF2B5EF4-FFF2-40B4-BE49-F238E27FC236}">
                <a16:creationId xmlns:a16="http://schemas.microsoft.com/office/drawing/2014/main" id="{CA7A294B-3EB7-8645-8275-D81D826C228F}"/>
              </a:ext>
            </a:extLst>
          </p:cNvPr>
          <p:cNvSpPr txBox="1"/>
          <p:nvPr/>
        </p:nvSpPr>
        <p:spPr>
          <a:xfrm>
            <a:off x="6017345" y="3506615"/>
            <a:ext cx="1872228" cy="1359071"/>
          </a:xfrm>
          <a:prstGeom prst="rect">
            <a:avLst/>
          </a:prstGeom>
          <a:noFill/>
        </p:spPr>
        <p:txBody>
          <a:bodyPr wrap="square" lIns="0" tIns="90000" rIns="0" bIns="46800" rtlCol="0">
            <a:noAutofit/>
          </a:bodyPr>
          <a:lstStyle/>
          <a:p>
            <a:r>
              <a:rPr lang="de-CH" sz="2400" dirty="0">
                <a:solidFill>
                  <a:srgbClr val="48908F"/>
                </a:solidFill>
              </a:rPr>
              <a:t>22</a:t>
            </a:r>
          </a:p>
          <a:p>
            <a:r>
              <a:rPr lang="de-CH" sz="1200" dirty="0">
                <a:solidFill>
                  <a:srgbClr val="48908F"/>
                </a:solidFill>
              </a:rPr>
              <a:t>Registrierte VT-Unternehmen</a:t>
            </a:r>
          </a:p>
          <a:p>
            <a:endParaRPr lang="de-CH" sz="1200" dirty="0">
              <a:solidFill>
                <a:srgbClr val="025378"/>
              </a:solidFill>
            </a:endParaRPr>
          </a:p>
        </p:txBody>
      </p:sp>
      <p:sp>
        <p:nvSpPr>
          <p:cNvPr id="8" name="Textfeld 7">
            <a:extLst>
              <a:ext uri="{FF2B5EF4-FFF2-40B4-BE49-F238E27FC236}">
                <a16:creationId xmlns:a16="http://schemas.microsoft.com/office/drawing/2014/main" id="{16C4B202-6763-C9C3-AFC6-DFF400E7604C}"/>
              </a:ext>
            </a:extLst>
          </p:cNvPr>
          <p:cNvSpPr txBox="1"/>
          <p:nvPr/>
        </p:nvSpPr>
        <p:spPr>
          <a:xfrm>
            <a:off x="9656406" y="3587863"/>
            <a:ext cx="1872228" cy="1359071"/>
          </a:xfrm>
          <a:prstGeom prst="rect">
            <a:avLst/>
          </a:prstGeom>
          <a:noFill/>
        </p:spPr>
        <p:txBody>
          <a:bodyPr wrap="square" lIns="0" tIns="90000" rIns="0" bIns="46800" rtlCol="0">
            <a:noAutofit/>
          </a:bodyPr>
          <a:lstStyle/>
          <a:p>
            <a:r>
              <a:rPr lang="de-CH" sz="2400" dirty="0">
                <a:solidFill>
                  <a:srgbClr val="F5CC51"/>
                </a:solidFill>
              </a:rPr>
              <a:t>48</a:t>
            </a:r>
          </a:p>
          <a:p>
            <a:r>
              <a:rPr lang="de-CH" sz="1200" dirty="0">
                <a:solidFill>
                  <a:srgbClr val="F5CC51"/>
                </a:solidFill>
              </a:rPr>
              <a:t>Registrierte VT-Dienstleistungen</a:t>
            </a:r>
          </a:p>
          <a:p>
            <a:endParaRPr lang="de-CH" sz="1200" dirty="0">
              <a:solidFill>
                <a:srgbClr val="025378"/>
              </a:solidFill>
            </a:endParaRPr>
          </a:p>
        </p:txBody>
      </p:sp>
      <p:pic>
        <p:nvPicPr>
          <p:cNvPr id="4" name="Grafik 3" descr="Ein Bild, das Kreis, Screenshot, Design, Kunst enthält.&#10;&#10;Automatisch generierte Beschreibung">
            <a:extLst>
              <a:ext uri="{FF2B5EF4-FFF2-40B4-BE49-F238E27FC236}">
                <a16:creationId xmlns:a16="http://schemas.microsoft.com/office/drawing/2014/main" id="{F2F3DC9F-5FD2-BC04-8882-F84729DD97D4}"/>
              </a:ext>
            </a:extLst>
          </p:cNvPr>
          <p:cNvPicPr>
            <a:picLocks noChangeAspect="1"/>
          </p:cNvPicPr>
          <p:nvPr/>
        </p:nvPicPr>
        <p:blipFill>
          <a:blip r:embed="rId4"/>
          <a:stretch>
            <a:fillRect/>
          </a:stretch>
        </p:blipFill>
        <p:spPr>
          <a:xfrm>
            <a:off x="6604870" y="2868203"/>
            <a:ext cx="1032620" cy="966364"/>
          </a:xfrm>
          <a:prstGeom prst="rect">
            <a:avLst/>
          </a:prstGeom>
        </p:spPr>
      </p:pic>
      <p:pic>
        <p:nvPicPr>
          <p:cNvPr id="7" name="Grafik 6" descr="Ein Bild, das Kunst, Grafiken, Kreis, Design enthält.&#10;&#10;Automatisch generierte Beschreibung">
            <a:extLst>
              <a:ext uri="{FF2B5EF4-FFF2-40B4-BE49-F238E27FC236}">
                <a16:creationId xmlns:a16="http://schemas.microsoft.com/office/drawing/2014/main" id="{FA8799EC-3075-CB5D-0237-5A4B0231128E}"/>
              </a:ext>
            </a:extLst>
          </p:cNvPr>
          <p:cNvPicPr>
            <a:picLocks noChangeAspect="1"/>
          </p:cNvPicPr>
          <p:nvPr/>
        </p:nvPicPr>
        <p:blipFill>
          <a:blip r:embed="rId5"/>
          <a:stretch>
            <a:fillRect/>
          </a:stretch>
        </p:blipFill>
        <p:spPr>
          <a:xfrm>
            <a:off x="10105179" y="2873952"/>
            <a:ext cx="846941" cy="966364"/>
          </a:xfrm>
          <a:prstGeom prst="rect">
            <a:avLst/>
          </a:prstGeom>
        </p:spPr>
      </p:pic>
    </p:spTree>
    <p:extLst>
      <p:ext uri="{BB962C8B-B14F-4D97-AF65-F5344CB8AC3E}">
        <p14:creationId xmlns:p14="http://schemas.microsoft.com/office/powerpoint/2010/main" val="2470534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feld 20">
            <a:extLst>
              <a:ext uri="{FF2B5EF4-FFF2-40B4-BE49-F238E27FC236}">
                <a16:creationId xmlns:a16="http://schemas.microsoft.com/office/drawing/2014/main" id="{B98CBD32-8138-B34D-9702-3491FD5AC89D}"/>
              </a:ext>
            </a:extLst>
          </p:cNvPr>
          <p:cNvSpPr txBox="1"/>
          <p:nvPr/>
        </p:nvSpPr>
        <p:spPr>
          <a:xfrm>
            <a:off x="0" y="1755058"/>
            <a:ext cx="12192000" cy="5102942"/>
          </a:xfrm>
          <a:prstGeom prst="rect">
            <a:avLst/>
          </a:prstGeom>
          <a:solidFill>
            <a:srgbClr val="E3E9E7"/>
          </a:solidFill>
        </p:spPr>
        <p:txBody>
          <a:bodyPr wrap="square" lIns="936000" tIns="1080000" rIns="432000" bIns="46800" rtlCol="0">
            <a:noAutofit/>
          </a:bodyPr>
          <a:lstStyle/>
          <a:p>
            <a:endParaRPr lang="de-CH" sz="1200" i="1">
              <a:solidFill>
                <a:srgbClr val="025378"/>
              </a:solidFill>
            </a:endParaRPr>
          </a:p>
        </p:txBody>
      </p:sp>
      <p:sp>
        <p:nvSpPr>
          <p:cNvPr id="3" name="Titel 2">
            <a:extLst>
              <a:ext uri="{FF2B5EF4-FFF2-40B4-BE49-F238E27FC236}">
                <a16:creationId xmlns:a16="http://schemas.microsoft.com/office/drawing/2014/main" id="{C2F035E4-74C7-634B-BE29-9FBFEA2C3F66}"/>
              </a:ext>
            </a:extLst>
          </p:cNvPr>
          <p:cNvSpPr>
            <a:spLocks noGrp="1"/>
          </p:cNvSpPr>
          <p:nvPr>
            <p:ph type="title"/>
          </p:nvPr>
        </p:nvSpPr>
        <p:spPr>
          <a:xfrm>
            <a:off x="1353727" y="464516"/>
            <a:ext cx="4542576" cy="862325"/>
          </a:xfrm>
        </p:spPr>
        <p:txBody>
          <a:bodyPr>
            <a:noAutofit/>
          </a:bodyPr>
          <a:lstStyle/>
          <a:p>
            <a:r>
              <a:rPr lang="de-DE" b="1"/>
              <a:t>Verein</a:t>
            </a:r>
          </a:p>
        </p:txBody>
      </p:sp>
      <p:pic>
        <p:nvPicPr>
          <p:cNvPr id="36" name="Grafik 35" descr="Ein Bild, das Anzug, Person, Mann, Geschäft enthält.&#10;&#10;Automatisch generierte Beschreibung">
            <a:extLst>
              <a:ext uri="{FF2B5EF4-FFF2-40B4-BE49-F238E27FC236}">
                <a16:creationId xmlns:a16="http://schemas.microsoft.com/office/drawing/2014/main" id="{0A24C737-1DAE-2246-99BA-AC9EB857C42C}"/>
              </a:ext>
            </a:extLst>
          </p:cNvPr>
          <p:cNvPicPr>
            <a:picLocks noChangeAspect="1"/>
          </p:cNvPicPr>
          <p:nvPr/>
        </p:nvPicPr>
        <p:blipFill>
          <a:blip r:embed="rId3"/>
          <a:stretch>
            <a:fillRect/>
          </a:stretch>
        </p:blipFill>
        <p:spPr>
          <a:xfrm>
            <a:off x="4560918" y="1926000"/>
            <a:ext cx="3210735" cy="2073600"/>
          </a:xfrm>
          <a:prstGeom prst="rect">
            <a:avLst/>
          </a:prstGeom>
        </p:spPr>
      </p:pic>
      <p:pic>
        <p:nvPicPr>
          <p:cNvPr id="38" name="Grafik 37" descr="Ein Bild, das Person, Anzug, Mann, darstellend enthält.&#10;&#10;Automatisch generierte Beschreibung">
            <a:extLst>
              <a:ext uri="{FF2B5EF4-FFF2-40B4-BE49-F238E27FC236}">
                <a16:creationId xmlns:a16="http://schemas.microsoft.com/office/drawing/2014/main" id="{00C3FF17-6D45-004A-BE17-3FD7DDE57535}"/>
              </a:ext>
            </a:extLst>
          </p:cNvPr>
          <p:cNvPicPr>
            <a:picLocks noChangeAspect="1"/>
          </p:cNvPicPr>
          <p:nvPr/>
        </p:nvPicPr>
        <p:blipFill>
          <a:blip r:embed="rId4"/>
          <a:stretch>
            <a:fillRect/>
          </a:stretch>
        </p:blipFill>
        <p:spPr>
          <a:xfrm>
            <a:off x="4561200" y="4251600"/>
            <a:ext cx="3210735" cy="2073600"/>
          </a:xfrm>
          <a:prstGeom prst="rect">
            <a:avLst/>
          </a:prstGeom>
        </p:spPr>
      </p:pic>
      <p:sp>
        <p:nvSpPr>
          <p:cNvPr id="44" name="Textfeld 43">
            <a:extLst>
              <a:ext uri="{FF2B5EF4-FFF2-40B4-BE49-F238E27FC236}">
                <a16:creationId xmlns:a16="http://schemas.microsoft.com/office/drawing/2014/main" id="{C13F4910-DDDA-AB43-9E2D-6DF5D31D15FB}"/>
              </a:ext>
            </a:extLst>
          </p:cNvPr>
          <p:cNvSpPr txBox="1"/>
          <p:nvPr/>
        </p:nvSpPr>
        <p:spPr>
          <a:xfrm>
            <a:off x="6290816" y="3073870"/>
            <a:ext cx="1517946" cy="891739"/>
          </a:xfrm>
          <a:prstGeom prst="rect">
            <a:avLst/>
          </a:prstGeom>
          <a:noFill/>
        </p:spPr>
        <p:txBody>
          <a:bodyPr wrap="square" lIns="0" tIns="90000" rIns="0" bIns="46800" rtlCol="0">
            <a:noAutofit/>
          </a:bodyPr>
          <a:lstStyle/>
          <a:p>
            <a:r>
              <a:rPr lang="de-CH" sz="1100">
                <a:solidFill>
                  <a:srgbClr val="025378"/>
                </a:solidFill>
              </a:rPr>
              <a:t>Vorstand</a:t>
            </a:r>
          </a:p>
          <a:p>
            <a:r>
              <a:rPr lang="de-CH" sz="1100" b="1">
                <a:solidFill>
                  <a:srgbClr val="025378"/>
                </a:solidFill>
              </a:rPr>
              <a:t>S.D. Prinz Michael  </a:t>
            </a:r>
            <a:br>
              <a:rPr lang="de-CH" sz="1100" b="1">
                <a:solidFill>
                  <a:srgbClr val="025378"/>
                </a:solidFill>
              </a:rPr>
            </a:br>
            <a:r>
              <a:rPr lang="de-CH" sz="1100" b="1">
                <a:solidFill>
                  <a:srgbClr val="025378"/>
                </a:solidFill>
              </a:rPr>
              <a:t>von und zu </a:t>
            </a:r>
            <a:br>
              <a:rPr lang="de-CH" sz="1100" b="1">
                <a:solidFill>
                  <a:srgbClr val="025378"/>
                </a:solidFill>
              </a:rPr>
            </a:br>
            <a:r>
              <a:rPr lang="de-CH" sz="1100" b="1">
                <a:solidFill>
                  <a:srgbClr val="025378"/>
                </a:solidFill>
              </a:rPr>
              <a:t>Liechtenstein</a:t>
            </a:r>
          </a:p>
        </p:txBody>
      </p:sp>
      <p:sp>
        <p:nvSpPr>
          <p:cNvPr id="47" name="Textfeld 46">
            <a:extLst>
              <a:ext uri="{FF2B5EF4-FFF2-40B4-BE49-F238E27FC236}">
                <a16:creationId xmlns:a16="http://schemas.microsoft.com/office/drawing/2014/main" id="{5C50229F-DA9B-F845-B302-890C98201DE5}"/>
              </a:ext>
            </a:extLst>
          </p:cNvPr>
          <p:cNvSpPr txBox="1"/>
          <p:nvPr/>
        </p:nvSpPr>
        <p:spPr>
          <a:xfrm>
            <a:off x="6290816" y="5354244"/>
            <a:ext cx="1517946" cy="891739"/>
          </a:xfrm>
          <a:prstGeom prst="rect">
            <a:avLst/>
          </a:prstGeom>
          <a:noFill/>
        </p:spPr>
        <p:txBody>
          <a:bodyPr wrap="square" lIns="0" tIns="90000" rIns="0" bIns="46800" rtlCol="0">
            <a:noAutofit/>
          </a:bodyPr>
          <a:lstStyle/>
          <a:p>
            <a:r>
              <a:rPr lang="de-CH" sz="1100">
                <a:solidFill>
                  <a:srgbClr val="025378"/>
                </a:solidFill>
              </a:rPr>
              <a:t>Vorstand</a:t>
            </a:r>
          </a:p>
          <a:p>
            <a:r>
              <a:rPr lang="de-CH" sz="1100" b="1">
                <a:solidFill>
                  <a:srgbClr val="025378"/>
                </a:solidFill>
              </a:rPr>
              <a:t>Marcel Müller</a:t>
            </a:r>
          </a:p>
        </p:txBody>
      </p:sp>
      <p:sp>
        <p:nvSpPr>
          <p:cNvPr id="48" name="Textfeld 47">
            <a:extLst>
              <a:ext uri="{FF2B5EF4-FFF2-40B4-BE49-F238E27FC236}">
                <a16:creationId xmlns:a16="http://schemas.microsoft.com/office/drawing/2014/main" id="{B3ECA6BF-2EFC-C046-90A4-373A7F9A59C6}"/>
              </a:ext>
            </a:extLst>
          </p:cNvPr>
          <p:cNvSpPr txBox="1"/>
          <p:nvPr/>
        </p:nvSpPr>
        <p:spPr>
          <a:xfrm>
            <a:off x="9930357" y="5373216"/>
            <a:ext cx="1400028" cy="622231"/>
          </a:xfrm>
          <a:prstGeom prst="rect">
            <a:avLst/>
          </a:prstGeom>
          <a:noFill/>
        </p:spPr>
        <p:txBody>
          <a:bodyPr wrap="square" lIns="0" tIns="90000" rIns="0" bIns="46800" rtlCol="0">
            <a:noAutofit/>
          </a:bodyPr>
          <a:lstStyle/>
          <a:p>
            <a:r>
              <a:rPr lang="de-CH" sz="1100" dirty="0">
                <a:solidFill>
                  <a:srgbClr val="025378"/>
                </a:solidFill>
              </a:rPr>
              <a:t>Vorstand</a:t>
            </a:r>
          </a:p>
          <a:p>
            <a:r>
              <a:rPr lang="de-CH" sz="1100" b="1" dirty="0">
                <a:solidFill>
                  <a:srgbClr val="025378"/>
                </a:solidFill>
              </a:rPr>
              <a:t>Roland Moser</a:t>
            </a:r>
          </a:p>
        </p:txBody>
      </p:sp>
      <p:pic>
        <p:nvPicPr>
          <p:cNvPr id="49" name="Grafik 48">
            <a:hlinkClick r:id="rId5" action="ppaction://hlinksldjump"/>
            <a:extLst>
              <a:ext uri="{FF2B5EF4-FFF2-40B4-BE49-F238E27FC236}">
                <a16:creationId xmlns:a16="http://schemas.microsoft.com/office/drawing/2014/main" id="{362ABFEB-5721-AD44-AA15-FE0365EF4386}"/>
              </a:ext>
            </a:extLst>
          </p:cNvPr>
          <p:cNvPicPr>
            <a:picLocks noChangeAspect="1"/>
          </p:cNvPicPr>
          <p:nvPr/>
        </p:nvPicPr>
        <p:blipFill>
          <a:blip r:embed="rId6"/>
          <a:stretch>
            <a:fillRect/>
          </a:stretch>
        </p:blipFill>
        <p:spPr>
          <a:xfrm>
            <a:off x="947738" y="931812"/>
            <a:ext cx="307053" cy="307053"/>
          </a:xfrm>
          <a:prstGeom prst="rect">
            <a:avLst/>
          </a:prstGeom>
        </p:spPr>
      </p:pic>
      <p:pic>
        <p:nvPicPr>
          <p:cNvPr id="17" name="Grafik 16" descr="Ein Bild, das Person, Mann, Anzug, darstellend enthält.&#10;&#10;Automatisch generierte Beschreibung">
            <a:extLst>
              <a:ext uri="{FF2B5EF4-FFF2-40B4-BE49-F238E27FC236}">
                <a16:creationId xmlns:a16="http://schemas.microsoft.com/office/drawing/2014/main" id="{DFE18DFD-2D87-4AD3-928F-5288103E4D62}"/>
              </a:ext>
            </a:extLst>
          </p:cNvPr>
          <p:cNvPicPr>
            <a:picLocks noChangeAspect="1"/>
          </p:cNvPicPr>
          <p:nvPr/>
        </p:nvPicPr>
        <p:blipFill>
          <a:blip r:embed="rId7"/>
          <a:stretch>
            <a:fillRect/>
          </a:stretch>
        </p:blipFill>
        <p:spPr>
          <a:xfrm>
            <a:off x="8103600" y="1861200"/>
            <a:ext cx="3211200" cy="2124075"/>
          </a:xfrm>
          <a:prstGeom prst="rect">
            <a:avLst/>
          </a:prstGeom>
        </p:spPr>
      </p:pic>
      <p:sp>
        <p:nvSpPr>
          <p:cNvPr id="18" name="Textfeld 17">
            <a:extLst>
              <a:ext uri="{FF2B5EF4-FFF2-40B4-BE49-F238E27FC236}">
                <a16:creationId xmlns:a16="http://schemas.microsoft.com/office/drawing/2014/main" id="{1FECECB6-ECC2-4E69-AA25-E03D7AAC00DA}"/>
              </a:ext>
            </a:extLst>
          </p:cNvPr>
          <p:cNvSpPr txBox="1"/>
          <p:nvPr/>
        </p:nvSpPr>
        <p:spPr>
          <a:xfrm>
            <a:off x="9930357" y="3092842"/>
            <a:ext cx="1400028" cy="622231"/>
          </a:xfrm>
          <a:prstGeom prst="rect">
            <a:avLst/>
          </a:prstGeom>
          <a:noFill/>
        </p:spPr>
        <p:txBody>
          <a:bodyPr wrap="square" lIns="0" tIns="90000" rIns="0" bIns="46800" rtlCol="0">
            <a:noAutofit/>
          </a:bodyPr>
          <a:lstStyle/>
          <a:p>
            <a:r>
              <a:rPr lang="de-CH" sz="1100" dirty="0">
                <a:solidFill>
                  <a:srgbClr val="025378"/>
                </a:solidFill>
              </a:rPr>
              <a:t>Vorstandsvorsitzender</a:t>
            </a:r>
          </a:p>
          <a:p>
            <a:r>
              <a:rPr lang="de-CH" sz="1100" b="1" dirty="0">
                <a:solidFill>
                  <a:srgbClr val="025378"/>
                </a:solidFill>
              </a:rPr>
              <a:t>Simon Tribelhorn</a:t>
            </a:r>
          </a:p>
        </p:txBody>
      </p:sp>
      <p:sp>
        <p:nvSpPr>
          <p:cNvPr id="5" name="Rechteck 4">
            <a:extLst>
              <a:ext uri="{FF2B5EF4-FFF2-40B4-BE49-F238E27FC236}">
                <a16:creationId xmlns:a16="http://schemas.microsoft.com/office/drawing/2014/main" id="{2A79EB34-D85C-D79B-E8B3-6D5543701A98}"/>
              </a:ext>
            </a:extLst>
          </p:cNvPr>
          <p:cNvSpPr/>
          <p:nvPr/>
        </p:nvSpPr>
        <p:spPr>
          <a:xfrm>
            <a:off x="810435" y="3003271"/>
            <a:ext cx="3076955" cy="1001793"/>
          </a:xfrm>
          <a:prstGeom prst="rect">
            <a:avLst/>
          </a:prstGeom>
          <a:solidFill>
            <a:srgbClr val="AFC4C3"/>
          </a:solidFill>
          <a:ln>
            <a:solidFill>
              <a:srgbClr val="AFC4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4" name="Grafik 3" descr="Ein Bild, das Person, Anzug, darstellend enthält.&#10;&#10;Automatisch generierte Beschreibung">
            <a:extLst>
              <a:ext uri="{FF2B5EF4-FFF2-40B4-BE49-F238E27FC236}">
                <a16:creationId xmlns:a16="http://schemas.microsoft.com/office/drawing/2014/main" id="{4C39C8E1-84CE-79F5-600C-EEDB4D3C0DB0}"/>
              </a:ext>
            </a:extLst>
          </p:cNvPr>
          <p:cNvPicPr>
            <a:picLocks noChangeAspect="1"/>
          </p:cNvPicPr>
          <p:nvPr/>
        </p:nvPicPr>
        <p:blipFill>
          <a:blip r:embed="rId8"/>
          <a:stretch>
            <a:fillRect/>
          </a:stretch>
        </p:blipFill>
        <p:spPr>
          <a:xfrm>
            <a:off x="689111" y="2102774"/>
            <a:ext cx="1700871" cy="1902290"/>
          </a:xfrm>
          <a:prstGeom prst="rect">
            <a:avLst/>
          </a:prstGeom>
        </p:spPr>
      </p:pic>
      <p:sp>
        <p:nvSpPr>
          <p:cNvPr id="43" name="Textfeld 42">
            <a:extLst>
              <a:ext uri="{FF2B5EF4-FFF2-40B4-BE49-F238E27FC236}">
                <a16:creationId xmlns:a16="http://schemas.microsoft.com/office/drawing/2014/main" id="{78D78F9A-A4DC-9B42-9FA2-91DEAE38D1E8}"/>
              </a:ext>
            </a:extLst>
          </p:cNvPr>
          <p:cNvSpPr txBox="1"/>
          <p:nvPr/>
        </p:nvSpPr>
        <p:spPr>
          <a:xfrm>
            <a:off x="2555956" y="3073870"/>
            <a:ext cx="1400028" cy="622231"/>
          </a:xfrm>
          <a:prstGeom prst="rect">
            <a:avLst/>
          </a:prstGeom>
          <a:noFill/>
        </p:spPr>
        <p:txBody>
          <a:bodyPr wrap="square" lIns="0" tIns="90000" rIns="0" bIns="46800" rtlCol="0">
            <a:noAutofit/>
          </a:bodyPr>
          <a:lstStyle/>
          <a:p>
            <a:r>
              <a:rPr lang="de-CH" sz="1100">
                <a:solidFill>
                  <a:srgbClr val="025378"/>
                </a:solidFill>
              </a:rPr>
              <a:t>Geschäftsführung</a:t>
            </a:r>
          </a:p>
          <a:p>
            <a:r>
              <a:rPr lang="de-CH" sz="1100" b="1">
                <a:solidFill>
                  <a:srgbClr val="025378"/>
                </a:solidFill>
              </a:rPr>
              <a:t>Nicole Bays</a:t>
            </a:r>
            <a:br>
              <a:rPr lang="de-CH" sz="1100" b="1">
                <a:solidFill>
                  <a:srgbClr val="025378"/>
                </a:solidFill>
              </a:rPr>
            </a:br>
            <a:r>
              <a:rPr lang="de-CH" sz="1100" b="1">
                <a:solidFill>
                  <a:srgbClr val="025378"/>
                </a:solidFill>
              </a:rPr>
              <a:t>(80%)</a:t>
            </a:r>
          </a:p>
        </p:txBody>
      </p:sp>
      <p:sp>
        <p:nvSpPr>
          <p:cNvPr id="6" name="Rechteck 5">
            <a:extLst>
              <a:ext uri="{FF2B5EF4-FFF2-40B4-BE49-F238E27FC236}">
                <a16:creationId xmlns:a16="http://schemas.microsoft.com/office/drawing/2014/main" id="{4E4DF170-C27C-1875-97C3-9AAA0F465E75}"/>
              </a:ext>
            </a:extLst>
          </p:cNvPr>
          <p:cNvSpPr/>
          <p:nvPr/>
        </p:nvSpPr>
        <p:spPr>
          <a:xfrm>
            <a:off x="808973" y="5315840"/>
            <a:ext cx="3076955" cy="1001793"/>
          </a:xfrm>
          <a:prstGeom prst="rect">
            <a:avLst/>
          </a:prstGeom>
          <a:solidFill>
            <a:srgbClr val="AFC4C3"/>
          </a:solidFill>
          <a:ln>
            <a:solidFill>
              <a:srgbClr val="AFC4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6" name="Textfeld 45">
            <a:extLst>
              <a:ext uri="{FF2B5EF4-FFF2-40B4-BE49-F238E27FC236}">
                <a16:creationId xmlns:a16="http://schemas.microsoft.com/office/drawing/2014/main" id="{240266B1-BC6E-844C-968B-22FAC67E4076}"/>
              </a:ext>
            </a:extLst>
          </p:cNvPr>
          <p:cNvSpPr txBox="1"/>
          <p:nvPr/>
        </p:nvSpPr>
        <p:spPr>
          <a:xfrm>
            <a:off x="2555956" y="5354244"/>
            <a:ext cx="1400028" cy="622231"/>
          </a:xfrm>
          <a:prstGeom prst="rect">
            <a:avLst/>
          </a:prstGeom>
          <a:noFill/>
        </p:spPr>
        <p:txBody>
          <a:bodyPr wrap="square" lIns="0" tIns="90000" rIns="0" bIns="46800" rtlCol="0">
            <a:noAutofit/>
          </a:bodyPr>
          <a:lstStyle/>
          <a:p>
            <a:r>
              <a:rPr lang="de-CH" sz="1100">
                <a:solidFill>
                  <a:srgbClr val="025378"/>
                </a:solidFill>
              </a:rPr>
              <a:t>Geschäftsführung</a:t>
            </a:r>
          </a:p>
          <a:p>
            <a:r>
              <a:rPr lang="de-CH" sz="1100" b="1">
                <a:solidFill>
                  <a:srgbClr val="025378"/>
                </a:solidFill>
              </a:rPr>
              <a:t>Tanja Muster</a:t>
            </a:r>
            <a:br>
              <a:rPr lang="de-CH" sz="1100" b="1">
                <a:solidFill>
                  <a:srgbClr val="025378"/>
                </a:solidFill>
              </a:rPr>
            </a:br>
            <a:r>
              <a:rPr lang="de-CH" sz="1100" b="1">
                <a:solidFill>
                  <a:srgbClr val="025378"/>
                </a:solidFill>
              </a:rPr>
              <a:t>(40%)</a:t>
            </a:r>
          </a:p>
        </p:txBody>
      </p:sp>
      <p:pic>
        <p:nvPicPr>
          <p:cNvPr id="10" name="Grafik 9" descr="Ein Bild, das Person, Anzug, Mann, darstellend enthält.&#10;&#10;Automatisch generierte Beschreibung">
            <a:extLst>
              <a:ext uri="{FF2B5EF4-FFF2-40B4-BE49-F238E27FC236}">
                <a16:creationId xmlns:a16="http://schemas.microsoft.com/office/drawing/2014/main" id="{CF41A8C1-49EE-2472-CECD-6E61047DA40C}"/>
              </a:ext>
            </a:extLst>
          </p:cNvPr>
          <p:cNvPicPr>
            <a:picLocks noChangeAspect="1"/>
          </p:cNvPicPr>
          <p:nvPr/>
        </p:nvPicPr>
        <p:blipFill>
          <a:blip r:embed="rId9"/>
          <a:stretch>
            <a:fillRect/>
          </a:stretch>
        </p:blipFill>
        <p:spPr>
          <a:xfrm>
            <a:off x="852283" y="4433281"/>
            <a:ext cx="1499301" cy="1892306"/>
          </a:xfrm>
          <a:prstGeom prst="rect">
            <a:avLst/>
          </a:prstGeom>
        </p:spPr>
      </p:pic>
      <p:sp>
        <p:nvSpPr>
          <p:cNvPr id="2" name="Rechteck 1">
            <a:extLst>
              <a:ext uri="{FF2B5EF4-FFF2-40B4-BE49-F238E27FC236}">
                <a16:creationId xmlns:a16="http://schemas.microsoft.com/office/drawing/2014/main" id="{D0954425-05AF-6CAB-77D7-24ACE9B47E21}"/>
              </a:ext>
            </a:extLst>
          </p:cNvPr>
          <p:cNvSpPr/>
          <p:nvPr/>
        </p:nvSpPr>
        <p:spPr>
          <a:xfrm>
            <a:off x="8207159" y="5299429"/>
            <a:ext cx="3076955" cy="1001793"/>
          </a:xfrm>
          <a:prstGeom prst="rect">
            <a:avLst/>
          </a:prstGeom>
          <a:solidFill>
            <a:srgbClr val="A8CBDC"/>
          </a:solidFill>
          <a:ln>
            <a:solidFill>
              <a:srgbClr val="AFC4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Textfeld 7">
            <a:extLst>
              <a:ext uri="{FF2B5EF4-FFF2-40B4-BE49-F238E27FC236}">
                <a16:creationId xmlns:a16="http://schemas.microsoft.com/office/drawing/2014/main" id="{D7247186-4DFD-F76D-594E-434732BC4CBB}"/>
              </a:ext>
            </a:extLst>
          </p:cNvPr>
          <p:cNvSpPr txBox="1"/>
          <p:nvPr/>
        </p:nvSpPr>
        <p:spPr>
          <a:xfrm>
            <a:off x="9997697" y="5373216"/>
            <a:ext cx="1400028" cy="622231"/>
          </a:xfrm>
          <a:prstGeom prst="rect">
            <a:avLst/>
          </a:prstGeom>
          <a:noFill/>
        </p:spPr>
        <p:txBody>
          <a:bodyPr wrap="square" lIns="0" tIns="90000" rIns="0" bIns="46800" rtlCol="0">
            <a:noAutofit/>
          </a:bodyPr>
          <a:lstStyle/>
          <a:p>
            <a:r>
              <a:rPr lang="de-CH" sz="1100" dirty="0">
                <a:solidFill>
                  <a:srgbClr val="025378"/>
                </a:solidFill>
              </a:rPr>
              <a:t>Vorstand</a:t>
            </a:r>
          </a:p>
          <a:p>
            <a:r>
              <a:rPr lang="de-CH" sz="1100" b="1" dirty="0">
                <a:solidFill>
                  <a:srgbClr val="025378"/>
                </a:solidFill>
              </a:rPr>
              <a:t>Roland Moser</a:t>
            </a:r>
          </a:p>
        </p:txBody>
      </p:sp>
      <p:pic>
        <p:nvPicPr>
          <p:cNvPr id="11" name="Grafik 10" descr="Ein Bild, das Menschliches Gesicht, Person, Kleidung, Formelle Kleidung enthält.&#10;&#10;Automatisch generierte Beschreibung">
            <a:extLst>
              <a:ext uri="{FF2B5EF4-FFF2-40B4-BE49-F238E27FC236}">
                <a16:creationId xmlns:a16="http://schemas.microsoft.com/office/drawing/2014/main" id="{AB657BEA-0EE1-4BC5-45C2-1DEC3FFFE7DA}"/>
              </a:ext>
            </a:extLst>
          </p:cNvPr>
          <p:cNvPicPr>
            <a:picLocks noChangeAspect="1"/>
          </p:cNvPicPr>
          <p:nvPr/>
        </p:nvPicPr>
        <p:blipFill>
          <a:blip r:embed="rId10"/>
          <a:stretch>
            <a:fillRect/>
          </a:stretch>
        </p:blipFill>
        <p:spPr>
          <a:xfrm>
            <a:off x="8170332" y="4330457"/>
            <a:ext cx="1760025" cy="1970765"/>
          </a:xfrm>
          <a:prstGeom prst="rect">
            <a:avLst/>
          </a:prstGeom>
        </p:spPr>
      </p:pic>
    </p:spTree>
    <p:extLst>
      <p:ext uri="{BB962C8B-B14F-4D97-AF65-F5344CB8AC3E}">
        <p14:creationId xmlns:p14="http://schemas.microsoft.com/office/powerpoint/2010/main" val="709916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draußen, Natur enthält.&#10;&#10;Automatisch generierte Beschreibung">
            <a:extLst>
              <a:ext uri="{FF2B5EF4-FFF2-40B4-BE49-F238E27FC236}">
                <a16:creationId xmlns:a16="http://schemas.microsoft.com/office/drawing/2014/main" id="{6325A543-8C09-CE1A-1DC6-EE250779D7C3}"/>
              </a:ext>
            </a:extLst>
          </p:cNvPr>
          <p:cNvPicPr>
            <a:picLocks noChangeAspect="1"/>
          </p:cNvPicPr>
          <p:nvPr/>
        </p:nvPicPr>
        <p:blipFill rotWithShape="1">
          <a:blip r:embed="rId3"/>
          <a:srcRect t="18070"/>
          <a:stretch/>
        </p:blipFill>
        <p:spPr>
          <a:xfrm>
            <a:off x="0" y="1386590"/>
            <a:ext cx="12192000" cy="5471280"/>
          </a:xfrm>
          <a:prstGeom prst="rect">
            <a:avLst/>
          </a:prstGeom>
        </p:spPr>
      </p:pic>
      <p:sp>
        <p:nvSpPr>
          <p:cNvPr id="14" name="Untertitel 13">
            <a:extLst>
              <a:ext uri="{FF2B5EF4-FFF2-40B4-BE49-F238E27FC236}">
                <a16:creationId xmlns:a16="http://schemas.microsoft.com/office/drawing/2014/main" id="{A94EFDE8-6825-2849-9C13-EAB768F12F91}"/>
              </a:ext>
            </a:extLst>
          </p:cNvPr>
          <p:cNvSpPr>
            <a:spLocks noGrp="1"/>
          </p:cNvSpPr>
          <p:nvPr>
            <p:ph type="subTitle" idx="1"/>
          </p:nvPr>
        </p:nvSpPr>
        <p:spPr>
          <a:xfrm>
            <a:off x="1234439" y="1444530"/>
            <a:ext cx="3120342" cy="711546"/>
          </a:xfrm>
        </p:spPr>
        <p:txBody>
          <a:bodyPr>
            <a:normAutofit/>
          </a:bodyPr>
          <a:lstStyle/>
          <a:p>
            <a:r>
              <a:rPr lang="de-DE" dirty="0" err="1">
                <a:solidFill>
                  <a:srgbClr val="CCCCCC"/>
                </a:solidFill>
              </a:rPr>
              <a:t>finance.li</a:t>
            </a:r>
            <a:endParaRPr lang="de-DE" dirty="0">
              <a:solidFill>
                <a:srgbClr val="CCCCCC"/>
              </a:solidFill>
            </a:endParaRPr>
          </a:p>
        </p:txBody>
      </p:sp>
      <p:sp>
        <p:nvSpPr>
          <p:cNvPr id="13" name="Titel 12">
            <a:extLst>
              <a:ext uri="{FF2B5EF4-FFF2-40B4-BE49-F238E27FC236}">
                <a16:creationId xmlns:a16="http://schemas.microsoft.com/office/drawing/2014/main" id="{1084F659-FFA4-DE45-9334-7CAD12C8C1C3}"/>
              </a:ext>
            </a:extLst>
          </p:cNvPr>
          <p:cNvSpPr>
            <a:spLocks noGrp="1"/>
          </p:cNvSpPr>
          <p:nvPr>
            <p:ph type="title"/>
          </p:nvPr>
        </p:nvSpPr>
        <p:spPr/>
        <p:txBody>
          <a:bodyPr>
            <a:normAutofit/>
          </a:bodyPr>
          <a:lstStyle/>
          <a:p>
            <a:r>
              <a:rPr lang="de-DE" dirty="0"/>
              <a:t>Denken in Generationen</a:t>
            </a:r>
          </a:p>
        </p:txBody>
      </p:sp>
      <p:pic>
        <p:nvPicPr>
          <p:cNvPr id="3" name="Grafik 2">
            <a:extLst>
              <a:ext uri="{FF2B5EF4-FFF2-40B4-BE49-F238E27FC236}">
                <a16:creationId xmlns:a16="http://schemas.microsoft.com/office/drawing/2014/main" id="{0B326475-C2BE-0A43-B309-DB50B85164EA}"/>
              </a:ext>
            </a:extLst>
          </p:cNvPr>
          <p:cNvPicPr>
            <a:picLocks noChangeAspect="1"/>
          </p:cNvPicPr>
          <p:nvPr/>
        </p:nvPicPr>
        <p:blipFill>
          <a:blip r:embed="rId4"/>
          <a:stretch>
            <a:fillRect/>
          </a:stretch>
        </p:blipFill>
        <p:spPr>
          <a:xfrm>
            <a:off x="961326" y="1550097"/>
            <a:ext cx="254825" cy="254825"/>
          </a:xfrm>
          <a:prstGeom prst="rect">
            <a:avLst/>
          </a:prstGeom>
        </p:spPr>
      </p:pic>
    </p:spTree>
    <p:extLst>
      <p:ext uri="{BB962C8B-B14F-4D97-AF65-F5344CB8AC3E}">
        <p14:creationId xmlns:p14="http://schemas.microsoft.com/office/powerpoint/2010/main" val="174767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Grafik 69" descr="Ein Bild, das Rad, Silhouette enthält.&#10;&#10;Automatisch generierte Beschreibung">
            <a:extLst>
              <a:ext uri="{FF2B5EF4-FFF2-40B4-BE49-F238E27FC236}">
                <a16:creationId xmlns:a16="http://schemas.microsoft.com/office/drawing/2014/main" id="{141F2AB6-F0D2-034A-94A7-2CBA2879F813}"/>
              </a:ext>
            </a:extLst>
          </p:cNvPr>
          <p:cNvPicPr>
            <a:picLocks noChangeAspect="1"/>
          </p:cNvPicPr>
          <p:nvPr/>
        </p:nvPicPr>
        <p:blipFill>
          <a:blip r:embed="rId3"/>
          <a:stretch>
            <a:fillRect/>
          </a:stretch>
        </p:blipFill>
        <p:spPr>
          <a:xfrm>
            <a:off x="0" y="0"/>
            <a:ext cx="12192000" cy="6858000"/>
          </a:xfrm>
          <a:prstGeom prst="rect">
            <a:avLst/>
          </a:prstGeom>
        </p:spPr>
      </p:pic>
      <p:sp>
        <p:nvSpPr>
          <p:cNvPr id="11" name="Oval 10">
            <a:extLst>
              <a:ext uri="{FF2B5EF4-FFF2-40B4-BE49-F238E27FC236}">
                <a16:creationId xmlns:a16="http://schemas.microsoft.com/office/drawing/2014/main" id="{C3282F30-4BC2-AA4B-A56F-F2704EDD0C99}"/>
              </a:ext>
            </a:extLst>
          </p:cNvPr>
          <p:cNvSpPr/>
          <p:nvPr/>
        </p:nvSpPr>
        <p:spPr>
          <a:xfrm>
            <a:off x="4342408" y="1968838"/>
            <a:ext cx="212659" cy="212659"/>
          </a:xfrm>
          <a:prstGeom prst="ellipse">
            <a:avLst/>
          </a:prstGeom>
          <a:solidFill>
            <a:srgbClr val="025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27" name="Gerade Verbindung 26">
            <a:extLst>
              <a:ext uri="{FF2B5EF4-FFF2-40B4-BE49-F238E27FC236}">
                <a16:creationId xmlns:a16="http://schemas.microsoft.com/office/drawing/2014/main" id="{E95A2BD4-F5F7-C344-A20A-0F0F1283F3AB}"/>
              </a:ext>
            </a:extLst>
          </p:cNvPr>
          <p:cNvCxnSpPr>
            <a:cxnSpLocks/>
          </p:cNvCxnSpPr>
          <p:nvPr/>
        </p:nvCxnSpPr>
        <p:spPr>
          <a:xfrm>
            <a:off x="1688757" y="2087453"/>
            <a:ext cx="2653651" cy="0"/>
          </a:xfrm>
          <a:prstGeom prst="line">
            <a:avLst/>
          </a:prstGeom>
          <a:ln w="13970">
            <a:solidFill>
              <a:srgbClr val="025378"/>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7E091423-30B7-434F-AC9D-87DAB3C1589C}"/>
              </a:ext>
            </a:extLst>
          </p:cNvPr>
          <p:cNvSpPr/>
          <p:nvPr/>
        </p:nvSpPr>
        <p:spPr>
          <a:xfrm>
            <a:off x="4329831" y="2964689"/>
            <a:ext cx="211831" cy="211831"/>
          </a:xfrm>
          <a:prstGeom prst="ellipse">
            <a:avLst/>
          </a:prstGeom>
          <a:solidFill>
            <a:srgbClr val="025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31" name="Gerade Verbindung 30">
            <a:extLst>
              <a:ext uri="{FF2B5EF4-FFF2-40B4-BE49-F238E27FC236}">
                <a16:creationId xmlns:a16="http://schemas.microsoft.com/office/drawing/2014/main" id="{173841E3-7B6B-2B42-B227-92D5D232DE97}"/>
              </a:ext>
            </a:extLst>
          </p:cNvPr>
          <p:cNvCxnSpPr>
            <a:cxnSpLocks/>
          </p:cNvCxnSpPr>
          <p:nvPr/>
        </p:nvCxnSpPr>
        <p:spPr>
          <a:xfrm>
            <a:off x="1886465" y="3074837"/>
            <a:ext cx="2518222" cy="0"/>
          </a:xfrm>
          <a:prstGeom prst="line">
            <a:avLst/>
          </a:prstGeom>
          <a:ln w="13970">
            <a:solidFill>
              <a:srgbClr val="025378"/>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B99FFB1-DC4D-164F-8B05-A67123826126}"/>
              </a:ext>
            </a:extLst>
          </p:cNvPr>
          <p:cNvSpPr/>
          <p:nvPr/>
        </p:nvSpPr>
        <p:spPr>
          <a:xfrm>
            <a:off x="4605205" y="3427205"/>
            <a:ext cx="296995" cy="296995"/>
          </a:xfrm>
          <a:prstGeom prst="ellipse">
            <a:avLst/>
          </a:prstGeom>
          <a:solidFill>
            <a:srgbClr val="025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33" name="Gerade Verbindung 32">
            <a:extLst>
              <a:ext uri="{FF2B5EF4-FFF2-40B4-BE49-F238E27FC236}">
                <a16:creationId xmlns:a16="http://schemas.microsoft.com/office/drawing/2014/main" id="{603188AE-7855-624C-BCFC-9DD04DE37B2A}"/>
              </a:ext>
            </a:extLst>
          </p:cNvPr>
          <p:cNvCxnSpPr>
            <a:cxnSpLocks/>
          </p:cNvCxnSpPr>
          <p:nvPr/>
        </p:nvCxnSpPr>
        <p:spPr>
          <a:xfrm>
            <a:off x="4698461" y="3571221"/>
            <a:ext cx="1829339" cy="0"/>
          </a:xfrm>
          <a:prstGeom prst="line">
            <a:avLst/>
          </a:prstGeom>
          <a:ln w="13970">
            <a:solidFill>
              <a:srgbClr val="025378"/>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0B34962C-6E55-5445-9835-4058F818C3AB}"/>
              </a:ext>
            </a:extLst>
          </p:cNvPr>
          <p:cNvSpPr/>
          <p:nvPr/>
        </p:nvSpPr>
        <p:spPr>
          <a:xfrm>
            <a:off x="4549964" y="5030110"/>
            <a:ext cx="296995" cy="296995"/>
          </a:xfrm>
          <a:prstGeom prst="ellipse">
            <a:avLst/>
          </a:prstGeom>
          <a:solidFill>
            <a:srgbClr val="025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38" name="Gerade Verbindung 37">
            <a:extLst>
              <a:ext uri="{FF2B5EF4-FFF2-40B4-BE49-F238E27FC236}">
                <a16:creationId xmlns:a16="http://schemas.microsoft.com/office/drawing/2014/main" id="{E3743802-1BE0-2A4A-8AB0-396C91F13D2E}"/>
              </a:ext>
            </a:extLst>
          </p:cNvPr>
          <p:cNvCxnSpPr>
            <a:cxnSpLocks/>
          </p:cNvCxnSpPr>
          <p:nvPr/>
        </p:nvCxnSpPr>
        <p:spPr>
          <a:xfrm>
            <a:off x="1540476" y="5182593"/>
            <a:ext cx="3125376" cy="0"/>
          </a:xfrm>
          <a:prstGeom prst="line">
            <a:avLst/>
          </a:prstGeom>
          <a:ln w="13970">
            <a:solidFill>
              <a:srgbClr val="025378"/>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1BD6D2F-483E-7E4F-A852-F9B1CB8F6521}"/>
              </a:ext>
            </a:extLst>
          </p:cNvPr>
          <p:cNvSpPr/>
          <p:nvPr/>
        </p:nvSpPr>
        <p:spPr>
          <a:xfrm>
            <a:off x="4079776" y="2482867"/>
            <a:ext cx="318617" cy="320400"/>
          </a:xfrm>
          <a:prstGeom prst="ellipse">
            <a:avLst/>
          </a:prstGeom>
          <a:solidFill>
            <a:srgbClr val="025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29" name="Gerade Verbindung 28">
            <a:extLst>
              <a:ext uri="{FF2B5EF4-FFF2-40B4-BE49-F238E27FC236}">
                <a16:creationId xmlns:a16="http://schemas.microsoft.com/office/drawing/2014/main" id="{1683D722-7E7D-F04A-9E4F-A33401F95962}"/>
              </a:ext>
            </a:extLst>
          </p:cNvPr>
          <p:cNvCxnSpPr>
            <a:cxnSpLocks/>
          </p:cNvCxnSpPr>
          <p:nvPr/>
        </p:nvCxnSpPr>
        <p:spPr>
          <a:xfrm>
            <a:off x="4342408" y="2643359"/>
            <a:ext cx="2202837" cy="0"/>
          </a:xfrm>
          <a:prstGeom prst="line">
            <a:avLst/>
          </a:prstGeom>
          <a:ln w="13970">
            <a:solidFill>
              <a:srgbClr val="025378"/>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06DD631-7412-434F-9D73-A0267A53EC37}"/>
              </a:ext>
            </a:extLst>
          </p:cNvPr>
          <p:cNvSpPr/>
          <p:nvPr/>
        </p:nvSpPr>
        <p:spPr>
          <a:xfrm>
            <a:off x="4902200" y="4531382"/>
            <a:ext cx="203447" cy="203447"/>
          </a:xfrm>
          <a:prstGeom prst="ellipse">
            <a:avLst/>
          </a:prstGeom>
          <a:solidFill>
            <a:srgbClr val="025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36" name="Gerade Verbindung 35">
            <a:extLst>
              <a:ext uri="{FF2B5EF4-FFF2-40B4-BE49-F238E27FC236}">
                <a16:creationId xmlns:a16="http://schemas.microsoft.com/office/drawing/2014/main" id="{27A79B85-2952-2344-B587-E36E9C0E4B18}"/>
              </a:ext>
            </a:extLst>
          </p:cNvPr>
          <p:cNvCxnSpPr>
            <a:cxnSpLocks/>
          </p:cNvCxnSpPr>
          <p:nvPr/>
        </p:nvCxnSpPr>
        <p:spPr>
          <a:xfrm flipV="1">
            <a:off x="5029076" y="4633105"/>
            <a:ext cx="1498724" cy="9089"/>
          </a:xfrm>
          <a:prstGeom prst="line">
            <a:avLst/>
          </a:prstGeom>
          <a:ln w="13970">
            <a:solidFill>
              <a:srgbClr val="025378"/>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ED6D1A9-F649-5345-9E7A-9B5B047DCB37}"/>
              </a:ext>
            </a:extLst>
          </p:cNvPr>
          <p:cNvSpPr/>
          <p:nvPr/>
        </p:nvSpPr>
        <p:spPr>
          <a:xfrm>
            <a:off x="3601930" y="5831842"/>
            <a:ext cx="211831" cy="211831"/>
          </a:xfrm>
          <a:prstGeom prst="ellipse">
            <a:avLst/>
          </a:prstGeom>
          <a:solidFill>
            <a:srgbClr val="025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43" name="Gerade Verbindung 42">
            <a:extLst>
              <a:ext uri="{FF2B5EF4-FFF2-40B4-BE49-F238E27FC236}">
                <a16:creationId xmlns:a16="http://schemas.microsoft.com/office/drawing/2014/main" id="{9A2E1407-2F44-CC4C-9D6C-8C95EBA20B11}"/>
              </a:ext>
            </a:extLst>
          </p:cNvPr>
          <p:cNvCxnSpPr>
            <a:cxnSpLocks/>
          </p:cNvCxnSpPr>
          <p:nvPr/>
        </p:nvCxnSpPr>
        <p:spPr>
          <a:xfrm>
            <a:off x="1886465" y="5940464"/>
            <a:ext cx="1905279" cy="0"/>
          </a:xfrm>
          <a:prstGeom prst="line">
            <a:avLst/>
          </a:prstGeom>
          <a:ln w="13970">
            <a:solidFill>
              <a:srgbClr val="025378"/>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9AFB03E9-E6AA-A04E-908C-08F0C804063A}"/>
              </a:ext>
            </a:extLst>
          </p:cNvPr>
          <p:cNvSpPr/>
          <p:nvPr/>
        </p:nvSpPr>
        <p:spPr>
          <a:xfrm>
            <a:off x="4177185" y="5390150"/>
            <a:ext cx="296995" cy="296995"/>
          </a:xfrm>
          <a:prstGeom prst="ellipse">
            <a:avLst/>
          </a:prstGeom>
          <a:solidFill>
            <a:srgbClr val="025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41" name="Gerade Verbindung 40">
            <a:extLst>
              <a:ext uri="{FF2B5EF4-FFF2-40B4-BE49-F238E27FC236}">
                <a16:creationId xmlns:a16="http://schemas.microsoft.com/office/drawing/2014/main" id="{20C037C6-E676-8846-B77E-CDFB6AB56E87}"/>
              </a:ext>
            </a:extLst>
          </p:cNvPr>
          <p:cNvCxnSpPr>
            <a:cxnSpLocks/>
          </p:cNvCxnSpPr>
          <p:nvPr/>
        </p:nvCxnSpPr>
        <p:spPr>
          <a:xfrm>
            <a:off x="4474180" y="5542633"/>
            <a:ext cx="2071065" cy="0"/>
          </a:xfrm>
          <a:prstGeom prst="line">
            <a:avLst/>
          </a:prstGeom>
          <a:ln w="13970">
            <a:solidFill>
              <a:srgbClr val="025378"/>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CC28EB5A-1E2B-AF4F-A053-BC8B04AC1468}"/>
              </a:ext>
            </a:extLst>
          </p:cNvPr>
          <p:cNvSpPr/>
          <p:nvPr/>
        </p:nvSpPr>
        <p:spPr>
          <a:xfrm>
            <a:off x="4825504" y="3852629"/>
            <a:ext cx="346802" cy="346802"/>
          </a:xfrm>
          <a:prstGeom prst="ellipse">
            <a:avLst/>
          </a:prstGeom>
          <a:solidFill>
            <a:srgbClr val="025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34" name="Gerade Verbindung 33">
            <a:extLst>
              <a:ext uri="{FF2B5EF4-FFF2-40B4-BE49-F238E27FC236}">
                <a16:creationId xmlns:a16="http://schemas.microsoft.com/office/drawing/2014/main" id="{C6F0AFF9-234E-E64B-8E49-66D553AC2231}"/>
              </a:ext>
            </a:extLst>
          </p:cNvPr>
          <p:cNvCxnSpPr>
            <a:cxnSpLocks/>
          </p:cNvCxnSpPr>
          <p:nvPr/>
        </p:nvCxnSpPr>
        <p:spPr>
          <a:xfrm>
            <a:off x="2421924" y="4026319"/>
            <a:ext cx="2403580" cy="0"/>
          </a:xfrm>
          <a:prstGeom prst="line">
            <a:avLst/>
          </a:prstGeom>
          <a:ln w="13970">
            <a:solidFill>
              <a:srgbClr val="025378"/>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C58A02D-9168-8D43-BF68-3250E475AB7D}"/>
              </a:ext>
            </a:extLst>
          </p:cNvPr>
          <p:cNvSpPr/>
          <p:nvPr/>
        </p:nvSpPr>
        <p:spPr>
          <a:xfrm>
            <a:off x="4301652" y="1049805"/>
            <a:ext cx="218639" cy="218639"/>
          </a:xfrm>
          <a:prstGeom prst="ellipse">
            <a:avLst/>
          </a:prstGeom>
          <a:solidFill>
            <a:srgbClr val="025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63" name="Gerade Verbindung 62">
            <a:extLst>
              <a:ext uri="{FF2B5EF4-FFF2-40B4-BE49-F238E27FC236}">
                <a16:creationId xmlns:a16="http://schemas.microsoft.com/office/drawing/2014/main" id="{EE30367C-592D-1144-A122-2B94EEFEBA5F}"/>
              </a:ext>
            </a:extLst>
          </p:cNvPr>
          <p:cNvCxnSpPr>
            <a:cxnSpLocks/>
          </p:cNvCxnSpPr>
          <p:nvPr/>
        </p:nvCxnSpPr>
        <p:spPr>
          <a:xfrm>
            <a:off x="2141838" y="1150165"/>
            <a:ext cx="2183844" cy="0"/>
          </a:xfrm>
          <a:prstGeom prst="line">
            <a:avLst/>
          </a:prstGeom>
          <a:ln w="13970">
            <a:solidFill>
              <a:srgbClr val="025378"/>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FEC8CE62-F063-2A4C-8177-676C664CA1F4}"/>
              </a:ext>
            </a:extLst>
          </p:cNvPr>
          <p:cNvSpPr/>
          <p:nvPr/>
        </p:nvSpPr>
        <p:spPr>
          <a:xfrm>
            <a:off x="4360091" y="1429230"/>
            <a:ext cx="320400" cy="320400"/>
          </a:xfrm>
          <a:prstGeom prst="ellipse">
            <a:avLst/>
          </a:prstGeom>
          <a:solidFill>
            <a:srgbClr val="025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49" name="Textfeld 48">
            <a:hlinkClick r:id="rId4" action="ppaction://hlinksldjump"/>
            <a:extLst>
              <a:ext uri="{FF2B5EF4-FFF2-40B4-BE49-F238E27FC236}">
                <a16:creationId xmlns:a16="http://schemas.microsoft.com/office/drawing/2014/main" id="{08548093-B5F5-3544-A43F-D7CC560A362E}"/>
              </a:ext>
            </a:extLst>
          </p:cNvPr>
          <p:cNvSpPr txBox="1"/>
          <p:nvPr/>
        </p:nvSpPr>
        <p:spPr>
          <a:xfrm>
            <a:off x="1104991" y="954053"/>
            <a:ext cx="2676351" cy="769441"/>
          </a:xfrm>
          <a:prstGeom prst="rect">
            <a:avLst/>
          </a:prstGeom>
          <a:noFill/>
        </p:spPr>
        <p:txBody>
          <a:bodyPr wrap="square" rtlCol="0">
            <a:spAutoFit/>
          </a:bodyPr>
          <a:lstStyle/>
          <a:p>
            <a:r>
              <a:rPr lang="de-CH" sz="1400" b="1" dirty="0">
                <a:solidFill>
                  <a:srgbClr val="025378"/>
                </a:solidFill>
              </a:rPr>
              <a:t>Staatsform</a:t>
            </a:r>
            <a:br>
              <a:rPr lang="de-CH" sz="2200" dirty="0">
                <a:solidFill>
                  <a:srgbClr val="025378"/>
                </a:solidFill>
              </a:rPr>
            </a:br>
            <a:r>
              <a:rPr lang="de-CH" sz="1000" dirty="0">
                <a:solidFill>
                  <a:srgbClr val="025378"/>
                </a:solidFill>
              </a:rPr>
              <a:t>Das </a:t>
            </a:r>
            <a:r>
              <a:rPr lang="de-CH" sz="1000" dirty="0" err="1">
                <a:solidFill>
                  <a:srgbClr val="025378"/>
                </a:solidFill>
              </a:rPr>
              <a:t>Fürstentum</a:t>
            </a:r>
            <a:r>
              <a:rPr lang="de-CH" sz="1000" dirty="0">
                <a:solidFill>
                  <a:srgbClr val="025378"/>
                </a:solidFill>
              </a:rPr>
              <a:t> ist eine konstitutionelle Erbmonarchie auf demokratischer und parlamentarischer Grundlage.</a:t>
            </a:r>
          </a:p>
        </p:txBody>
      </p:sp>
      <p:cxnSp>
        <p:nvCxnSpPr>
          <p:cNvPr id="67" name="Gerade Verbindung 66">
            <a:extLst>
              <a:ext uri="{FF2B5EF4-FFF2-40B4-BE49-F238E27FC236}">
                <a16:creationId xmlns:a16="http://schemas.microsoft.com/office/drawing/2014/main" id="{4E3B26D5-F2F2-2446-9D08-EF4082CD2B5D}"/>
              </a:ext>
            </a:extLst>
          </p:cNvPr>
          <p:cNvCxnSpPr>
            <a:cxnSpLocks/>
            <a:stCxn id="10" idx="6"/>
          </p:cNvCxnSpPr>
          <p:nvPr/>
        </p:nvCxnSpPr>
        <p:spPr>
          <a:xfrm flipV="1">
            <a:off x="4680491" y="1581474"/>
            <a:ext cx="1864754" cy="7956"/>
          </a:xfrm>
          <a:prstGeom prst="line">
            <a:avLst/>
          </a:prstGeom>
          <a:ln w="13970">
            <a:solidFill>
              <a:srgbClr val="025378"/>
            </a:solidFill>
          </a:ln>
        </p:spPr>
        <p:style>
          <a:lnRef idx="1">
            <a:schemeClr val="accent1"/>
          </a:lnRef>
          <a:fillRef idx="0">
            <a:schemeClr val="accent1"/>
          </a:fillRef>
          <a:effectRef idx="0">
            <a:schemeClr val="accent1"/>
          </a:effectRef>
          <a:fontRef idx="minor">
            <a:schemeClr val="tx1"/>
          </a:fontRef>
        </p:style>
      </p:cxnSp>
      <p:sp>
        <p:nvSpPr>
          <p:cNvPr id="47" name="Textfeld 46">
            <a:hlinkClick r:id="rId4" action="ppaction://hlinksldjump"/>
            <a:extLst>
              <a:ext uri="{FF2B5EF4-FFF2-40B4-BE49-F238E27FC236}">
                <a16:creationId xmlns:a16="http://schemas.microsoft.com/office/drawing/2014/main" id="{ACC24AF0-9488-9C44-B015-A52442B42F24}"/>
              </a:ext>
            </a:extLst>
          </p:cNvPr>
          <p:cNvSpPr txBox="1"/>
          <p:nvPr/>
        </p:nvSpPr>
        <p:spPr>
          <a:xfrm>
            <a:off x="1104991" y="1889833"/>
            <a:ext cx="2461169" cy="769441"/>
          </a:xfrm>
          <a:prstGeom prst="rect">
            <a:avLst/>
          </a:prstGeom>
          <a:noFill/>
        </p:spPr>
        <p:txBody>
          <a:bodyPr wrap="square" rtlCol="0">
            <a:spAutoFit/>
          </a:bodyPr>
          <a:lstStyle/>
          <a:p>
            <a:r>
              <a:rPr lang="de-CH" sz="1400" b="1" dirty="0">
                <a:solidFill>
                  <a:srgbClr val="025378"/>
                </a:solidFill>
              </a:rPr>
              <a:t>Fürst</a:t>
            </a:r>
            <a:br>
              <a:rPr lang="de-CH" sz="2200" dirty="0">
                <a:solidFill>
                  <a:srgbClr val="025378"/>
                </a:solidFill>
              </a:rPr>
            </a:br>
            <a:r>
              <a:rPr lang="de-CH" sz="1000" dirty="0" err="1">
                <a:solidFill>
                  <a:srgbClr val="025378"/>
                </a:solidFill>
              </a:rPr>
              <a:t>Fürst</a:t>
            </a:r>
            <a:r>
              <a:rPr lang="de-CH" sz="1000" dirty="0">
                <a:solidFill>
                  <a:srgbClr val="025378"/>
                </a:solidFill>
              </a:rPr>
              <a:t> Hans-Adam II. hat am 15. August 2004 seine Aufgabe als Staatsoberhaupt an seinen Sohn, Erbprinz Alois, </a:t>
            </a:r>
            <a:r>
              <a:rPr lang="de-CH" sz="1000" dirty="0" err="1">
                <a:solidFill>
                  <a:srgbClr val="025378"/>
                </a:solidFill>
              </a:rPr>
              <a:t>übergeben</a:t>
            </a:r>
            <a:r>
              <a:rPr lang="de-CH" sz="1000" dirty="0">
                <a:solidFill>
                  <a:srgbClr val="025378"/>
                </a:solidFill>
              </a:rPr>
              <a:t>.</a:t>
            </a:r>
          </a:p>
        </p:txBody>
      </p:sp>
      <p:sp>
        <p:nvSpPr>
          <p:cNvPr id="56" name="Textfeld 55">
            <a:hlinkClick r:id="rId4" action="ppaction://hlinksldjump"/>
            <a:extLst>
              <a:ext uri="{FF2B5EF4-FFF2-40B4-BE49-F238E27FC236}">
                <a16:creationId xmlns:a16="http://schemas.microsoft.com/office/drawing/2014/main" id="{13B3398C-074C-294F-9C1A-55EC59A33CCC}"/>
              </a:ext>
            </a:extLst>
          </p:cNvPr>
          <p:cNvSpPr txBox="1"/>
          <p:nvPr/>
        </p:nvSpPr>
        <p:spPr>
          <a:xfrm>
            <a:off x="1104991" y="2879156"/>
            <a:ext cx="2676351" cy="954107"/>
          </a:xfrm>
          <a:prstGeom prst="rect">
            <a:avLst/>
          </a:prstGeom>
          <a:noFill/>
        </p:spPr>
        <p:txBody>
          <a:bodyPr wrap="square" rtlCol="0">
            <a:spAutoFit/>
          </a:bodyPr>
          <a:lstStyle/>
          <a:p>
            <a:r>
              <a:rPr lang="de-CH" sz="1400" b="1" dirty="0">
                <a:solidFill>
                  <a:srgbClr val="025378"/>
                </a:solidFill>
              </a:rPr>
              <a:t>160 km²</a:t>
            </a:r>
            <a:br>
              <a:rPr lang="de-CH" sz="2200" dirty="0">
                <a:solidFill>
                  <a:srgbClr val="025378"/>
                </a:solidFill>
              </a:rPr>
            </a:br>
            <a:r>
              <a:rPr lang="de-CH" sz="1000" dirty="0">
                <a:solidFill>
                  <a:srgbClr val="025378"/>
                </a:solidFill>
              </a:rPr>
              <a:t>Seit 300 Jahren sind Liechtensteins Landesgrenzen, und somit auch die Fläche, praktisch unverändert. 42 % der Gesamtfläche oder 68 km² sind Waldfläche.</a:t>
            </a:r>
          </a:p>
        </p:txBody>
      </p:sp>
      <p:sp>
        <p:nvSpPr>
          <p:cNvPr id="60" name="Textfeld 59">
            <a:hlinkClick r:id="rId4" action="ppaction://hlinksldjump"/>
            <a:extLst>
              <a:ext uri="{FF2B5EF4-FFF2-40B4-BE49-F238E27FC236}">
                <a16:creationId xmlns:a16="http://schemas.microsoft.com/office/drawing/2014/main" id="{F2A67E48-FE22-7846-8E2D-3046319EBFC5}"/>
              </a:ext>
            </a:extLst>
          </p:cNvPr>
          <p:cNvSpPr txBox="1"/>
          <p:nvPr/>
        </p:nvSpPr>
        <p:spPr>
          <a:xfrm>
            <a:off x="1104991" y="3828573"/>
            <a:ext cx="2898584" cy="1107996"/>
          </a:xfrm>
          <a:prstGeom prst="rect">
            <a:avLst/>
          </a:prstGeom>
          <a:noFill/>
        </p:spPr>
        <p:txBody>
          <a:bodyPr wrap="square" rtlCol="0">
            <a:spAutoFit/>
          </a:bodyPr>
          <a:lstStyle/>
          <a:p>
            <a:r>
              <a:rPr lang="de-CH" sz="1400" b="1" dirty="0">
                <a:solidFill>
                  <a:srgbClr val="025378"/>
                </a:solidFill>
              </a:rPr>
              <a:t>11 Gemeinden</a:t>
            </a:r>
            <a:br>
              <a:rPr lang="de-CH" sz="2200" dirty="0">
                <a:solidFill>
                  <a:srgbClr val="025378"/>
                </a:solidFill>
              </a:rPr>
            </a:br>
            <a:r>
              <a:rPr lang="de-CH" sz="1000" dirty="0">
                <a:solidFill>
                  <a:srgbClr val="025378"/>
                </a:solidFill>
              </a:rPr>
              <a:t>Die Orte Liechtensteins sind in zwei Wahlkreise eingeteilt, das Oberland (Vaduz, </a:t>
            </a:r>
            <a:r>
              <a:rPr lang="de-CH" sz="1000" dirty="0" err="1">
                <a:solidFill>
                  <a:srgbClr val="025378"/>
                </a:solidFill>
              </a:rPr>
              <a:t>Triesen</a:t>
            </a:r>
            <a:r>
              <a:rPr lang="de-CH" sz="1000" dirty="0">
                <a:solidFill>
                  <a:srgbClr val="025378"/>
                </a:solidFill>
              </a:rPr>
              <a:t>, Balzers, </a:t>
            </a:r>
            <a:r>
              <a:rPr lang="de-CH" sz="1000" dirty="0" err="1">
                <a:solidFill>
                  <a:srgbClr val="025378"/>
                </a:solidFill>
              </a:rPr>
              <a:t>Triesenberg</a:t>
            </a:r>
            <a:r>
              <a:rPr lang="de-CH" sz="1000" dirty="0">
                <a:solidFill>
                  <a:srgbClr val="025378"/>
                </a:solidFill>
              </a:rPr>
              <a:t>, </a:t>
            </a:r>
            <a:r>
              <a:rPr lang="de-CH" sz="1000" dirty="0" err="1">
                <a:solidFill>
                  <a:srgbClr val="025378"/>
                </a:solidFill>
              </a:rPr>
              <a:t>Schaan</a:t>
            </a:r>
            <a:r>
              <a:rPr lang="de-CH" sz="1000" dirty="0">
                <a:solidFill>
                  <a:srgbClr val="025378"/>
                </a:solidFill>
              </a:rPr>
              <a:t>, Planken) und das Unterland (Eschen-</a:t>
            </a:r>
            <a:r>
              <a:rPr lang="de-CH" sz="1000" dirty="0" err="1">
                <a:solidFill>
                  <a:srgbClr val="025378"/>
                </a:solidFill>
              </a:rPr>
              <a:t>Nendeln</a:t>
            </a:r>
            <a:r>
              <a:rPr lang="de-CH" sz="1000" dirty="0">
                <a:solidFill>
                  <a:srgbClr val="025378"/>
                </a:solidFill>
              </a:rPr>
              <a:t>, Mauren-</a:t>
            </a:r>
            <a:r>
              <a:rPr lang="de-CH" sz="1000" dirty="0" err="1">
                <a:solidFill>
                  <a:srgbClr val="025378"/>
                </a:solidFill>
              </a:rPr>
              <a:t>Schaanwald</a:t>
            </a:r>
            <a:r>
              <a:rPr lang="de-CH" sz="1000" dirty="0">
                <a:solidFill>
                  <a:srgbClr val="025378"/>
                </a:solidFill>
              </a:rPr>
              <a:t>, </a:t>
            </a:r>
            <a:r>
              <a:rPr lang="de-CH" sz="1000" dirty="0" err="1">
                <a:solidFill>
                  <a:srgbClr val="025378"/>
                </a:solidFill>
              </a:rPr>
              <a:t>Gamprin-Bendern</a:t>
            </a:r>
            <a:r>
              <a:rPr lang="de-CH" sz="1000" dirty="0">
                <a:solidFill>
                  <a:srgbClr val="025378"/>
                </a:solidFill>
              </a:rPr>
              <a:t>, </a:t>
            </a:r>
            <a:r>
              <a:rPr lang="de-CH" sz="1000" dirty="0" err="1">
                <a:solidFill>
                  <a:srgbClr val="025378"/>
                </a:solidFill>
              </a:rPr>
              <a:t>Ruggell</a:t>
            </a:r>
            <a:r>
              <a:rPr lang="de-CH" sz="1000" dirty="0">
                <a:solidFill>
                  <a:srgbClr val="025378"/>
                </a:solidFill>
              </a:rPr>
              <a:t>, Schellenberg).</a:t>
            </a:r>
          </a:p>
        </p:txBody>
      </p:sp>
      <p:sp>
        <p:nvSpPr>
          <p:cNvPr id="64" name="Textfeld 63">
            <a:hlinkClick r:id="rId4" action="ppaction://hlinksldjump"/>
            <a:extLst>
              <a:ext uri="{FF2B5EF4-FFF2-40B4-BE49-F238E27FC236}">
                <a16:creationId xmlns:a16="http://schemas.microsoft.com/office/drawing/2014/main" id="{B13E9BBB-58F9-0D44-9BDD-444A198032A6}"/>
              </a:ext>
            </a:extLst>
          </p:cNvPr>
          <p:cNvSpPr txBox="1"/>
          <p:nvPr/>
        </p:nvSpPr>
        <p:spPr>
          <a:xfrm>
            <a:off x="6628589" y="1367928"/>
            <a:ext cx="2898013" cy="830997"/>
          </a:xfrm>
          <a:prstGeom prst="rect">
            <a:avLst/>
          </a:prstGeom>
          <a:noFill/>
        </p:spPr>
        <p:txBody>
          <a:bodyPr wrap="square" rtlCol="0">
            <a:spAutoFit/>
          </a:bodyPr>
          <a:lstStyle/>
          <a:p>
            <a:r>
              <a:rPr lang="de-CH" sz="1400" b="1" dirty="0">
                <a:solidFill>
                  <a:srgbClr val="025378"/>
                </a:solidFill>
              </a:rPr>
              <a:t>39 308 Einwohnerinnen</a:t>
            </a:r>
          </a:p>
          <a:p>
            <a:r>
              <a:rPr lang="de-CH" sz="1400" b="1" dirty="0">
                <a:solidFill>
                  <a:srgbClr val="025378"/>
                </a:solidFill>
              </a:rPr>
              <a:t>und Einwohner</a:t>
            </a:r>
            <a:br>
              <a:rPr lang="de-CH" sz="2200" dirty="0">
                <a:solidFill>
                  <a:srgbClr val="025378"/>
                </a:solidFill>
              </a:rPr>
            </a:br>
            <a:r>
              <a:rPr lang="de-CH" sz="1000" dirty="0">
                <a:solidFill>
                  <a:srgbClr val="025378"/>
                </a:solidFill>
              </a:rPr>
              <a:t>Die Einwohnerzahl Liechtensteins hat sich in </a:t>
            </a:r>
            <a:br>
              <a:rPr lang="de-CH" sz="1000" dirty="0">
                <a:solidFill>
                  <a:srgbClr val="025378"/>
                </a:solidFill>
              </a:rPr>
            </a:br>
            <a:r>
              <a:rPr lang="de-CH" sz="1000" dirty="0">
                <a:solidFill>
                  <a:srgbClr val="025378"/>
                </a:solidFill>
              </a:rPr>
              <a:t>den letzten 100 Jahren mehr als vervierfacht.</a:t>
            </a:r>
          </a:p>
        </p:txBody>
      </p:sp>
      <p:sp>
        <p:nvSpPr>
          <p:cNvPr id="65" name="Textfeld 64">
            <a:hlinkClick r:id="rId4" action="ppaction://hlinksldjump"/>
            <a:extLst>
              <a:ext uri="{FF2B5EF4-FFF2-40B4-BE49-F238E27FC236}">
                <a16:creationId xmlns:a16="http://schemas.microsoft.com/office/drawing/2014/main" id="{8F056510-75F7-AB42-8182-23DA1776C353}"/>
              </a:ext>
            </a:extLst>
          </p:cNvPr>
          <p:cNvSpPr txBox="1"/>
          <p:nvPr/>
        </p:nvSpPr>
        <p:spPr>
          <a:xfrm>
            <a:off x="6628589" y="2430844"/>
            <a:ext cx="2676351" cy="769441"/>
          </a:xfrm>
          <a:prstGeom prst="rect">
            <a:avLst/>
          </a:prstGeom>
          <a:noFill/>
        </p:spPr>
        <p:txBody>
          <a:bodyPr wrap="square" rtlCol="0">
            <a:spAutoFit/>
          </a:bodyPr>
          <a:lstStyle/>
          <a:p>
            <a:r>
              <a:rPr lang="de-CH" sz="1400" b="1" dirty="0">
                <a:solidFill>
                  <a:srgbClr val="025378"/>
                </a:solidFill>
              </a:rPr>
              <a:t>5 Regierungsmitglieder</a:t>
            </a:r>
            <a:br>
              <a:rPr lang="de-CH" sz="2200" dirty="0">
                <a:solidFill>
                  <a:srgbClr val="025378"/>
                </a:solidFill>
              </a:rPr>
            </a:br>
            <a:r>
              <a:rPr lang="de-CH" sz="1000" dirty="0">
                <a:solidFill>
                  <a:srgbClr val="025378"/>
                </a:solidFill>
              </a:rPr>
              <a:t>Das oberste Exekutivorgan des Landes besteht aus dem Regierungschef und vier  Regierungsrätinnen und -räten.</a:t>
            </a:r>
          </a:p>
        </p:txBody>
      </p:sp>
      <p:sp>
        <p:nvSpPr>
          <p:cNvPr id="66" name="Textfeld 65">
            <a:hlinkClick r:id="rId4" action="ppaction://hlinksldjump"/>
            <a:extLst>
              <a:ext uri="{FF2B5EF4-FFF2-40B4-BE49-F238E27FC236}">
                <a16:creationId xmlns:a16="http://schemas.microsoft.com/office/drawing/2014/main" id="{FF25F055-64DC-724F-B12C-C0E435A7C229}"/>
              </a:ext>
            </a:extLst>
          </p:cNvPr>
          <p:cNvSpPr txBox="1"/>
          <p:nvPr/>
        </p:nvSpPr>
        <p:spPr>
          <a:xfrm>
            <a:off x="6621056" y="3354985"/>
            <a:ext cx="2676351" cy="615553"/>
          </a:xfrm>
          <a:prstGeom prst="rect">
            <a:avLst/>
          </a:prstGeom>
          <a:noFill/>
        </p:spPr>
        <p:txBody>
          <a:bodyPr wrap="square" rtlCol="0">
            <a:spAutoFit/>
          </a:bodyPr>
          <a:lstStyle/>
          <a:p>
            <a:r>
              <a:rPr lang="de-CH" sz="1400" b="1" dirty="0">
                <a:solidFill>
                  <a:srgbClr val="025378"/>
                </a:solidFill>
              </a:rPr>
              <a:t>25 Landtagsabgeordnete</a:t>
            </a:r>
            <a:br>
              <a:rPr lang="de-CH" sz="2200" dirty="0">
                <a:solidFill>
                  <a:srgbClr val="025378"/>
                </a:solidFill>
              </a:rPr>
            </a:br>
            <a:r>
              <a:rPr lang="de-CH" sz="1000" dirty="0">
                <a:solidFill>
                  <a:srgbClr val="025378"/>
                </a:solidFill>
              </a:rPr>
              <a:t>Liechtensteins Parlament wird auch «Landtag» oder «Hohes Haus» genannt.</a:t>
            </a:r>
          </a:p>
        </p:txBody>
      </p:sp>
      <p:sp>
        <p:nvSpPr>
          <p:cNvPr id="68" name="Textfeld 67">
            <a:hlinkClick r:id="rId4" action="ppaction://hlinksldjump"/>
            <a:extLst>
              <a:ext uri="{FF2B5EF4-FFF2-40B4-BE49-F238E27FC236}">
                <a16:creationId xmlns:a16="http://schemas.microsoft.com/office/drawing/2014/main" id="{B3F3CB78-B525-6945-9639-0174A98FEFB3}"/>
              </a:ext>
            </a:extLst>
          </p:cNvPr>
          <p:cNvSpPr txBox="1"/>
          <p:nvPr/>
        </p:nvSpPr>
        <p:spPr>
          <a:xfrm>
            <a:off x="6621056" y="4426935"/>
            <a:ext cx="2676351" cy="769441"/>
          </a:xfrm>
          <a:prstGeom prst="rect">
            <a:avLst/>
          </a:prstGeom>
          <a:noFill/>
        </p:spPr>
        <p:txBody>
          <a:bodyPr wrap="square" rtlCol="0">
            <a:spAutoFit/>
          </a:bodyPr>
          <a:lstStyle/>
          <a:p>
            <a:r>
              <a:rPr lang="de-CH" sz="1400" b="1" dirty="0">
                <a:solidFill>
                  <a:srgbClr val="025378"/>
                </a:solidFill>
              </a:rPr>
              <a:t>41 352 Arbeitsplätze</a:t>
            </a:r>
            <a:br>
              <a:rPr lang="de-CH" sz="2200" dirty="0">
                <a:solidFill>
                  <a:srgbClr val="025378"/>
                </a:solidFill>
              </a:rPr>
            </a:br>
            <a:r>
              <a:rPr lang="de-CH" sz="1000" dirty="0">
                <a:solidFill>
                  <a:srgbClr val="025378"/>
                </a:solidFill>
              </a:rPr>
              <a:t>Liechtenstein hat mehr Arbeitsplätze als Einwohner. Täglich pendeln </a:t>
            </a:r>
            <a:r>
              <a:rPr lang="de-CH" sz="1000" dirty="0" err="1">
                <a:solidFill>
                  <a:srgbClr val="025378"/>
                </a:solidFill>
              </a:rPr>
              <a:t>über</a:t>
            </a:r>
            <a:r>
              <a:rPr lang="de-CH" sz="1000" dirty="0">
                <a:solidFill>
                  <a:srgbClr val="025378"/>
                </a:solidFill>
              </a:rPr>
              <a:t> 20 000 Personen ins </a:t>
            </a:r>
            <a:r>
              <a:rPr lang="de-CH" sz="1000" dirty="0" err="1">
                <a:solidFill>
                  <a:srgbClr val="025378"/>
                </a:solidFill>
              </a:rPr>
              <a:t>Fürstentum</a:t>
            </a:r>
            <a:r>
              <a:rPr lang="de-CH" sz="1000" dirty="0">
                <a:solidFill>
                  <a:srgbClr val="025378"/>
                </a:solidFill>
              </a:rPr>
              <a:t> zur Arbeit.</a:t>
            </a:r>
          </a:p>
        </p:txBody>
      </p:sp>
      <p:sp>
        <p:nvSpPr>
          <p:cNvPr id="69" name="Textfeld 68">
            <a:hlinkClick r:id="rId4" action="ppaction://hlinksldjump"/>
            <a:extLst>
              <a:ext uri="{FF2B5EF4-FFF2-40B4-BE49-F238E27FC236}">
                <a16:creationId xmlns:a16="http://schemas.microsoft.com/office/drawing/2014/main" id="{68380360-523C-5D4C-AA77-14703F0CCD7E}"/>
              </a:ext>
            </a:extLst>
          </p:cNvPr>
          <p:cNvSpPr txBox="1"/>
          <p:nvPr/>
        </p:nvSpPr>
        <p:spPr>
          <a:xfrm>
            <a:off x="6628589" y="5343581"/>
            <a:ext cx="2676351" cy="769441"/>
          </a:xfrm>
          <a:prstGeom prst="rect">
            <a:avLst/>
          </a:prstGeom>
          <a:noFill/>
        </p:spPr>
        <p:txBody>
          <a:bodyPr wrap="square" rtlCol="0">
            <a:spAutoFit/>
          </a:bodyPr>
          <a:lstStyle/>
          <a:p>
            <a:r>
              <a:rPr lang="de-CH" sz="1400" b="1" dirty="0">
                <a:solidFill>
                  <a:srgbClr val="025378"/>
                </a:solidFill>
              </a:rPr>
              <a:t>Schweizer Franken</a:t>
            </a:r>
            <a:br>
              <a:rPr lang="de-CH" sz="2200" dirty="0">
                <a:solidFill>
                  <a:srgbClr val="025378"/>
                </a:solidFill>
              </a:rPr>
            </a:br>
            <a:r>
              <a:rPr lang="de-CH" sz="1000" dirty="0">
                <a:solidFill>
                  <a:srgbClr val="025378"/>
                </a:solidFill>
              </a:rPr>
              <a:t>Am 26. Mai 1924 erklärte Liechtenstein den Schweizer Franken (CHF) zur gesetzlichen Währung.</a:t>
            </a:r>
          </a:p>
        </p:txBody>
      </p:sp>
      <p:sp>
        <p:nvSpPr>
          <p:cNvPr id="83" name="Textfeld 82">
            <a:hlinkClick r:id="rId4" action="ppaction://hlinksldjump"/>
            <a:extLst>
              <a:ext uri="{FF2B5EF4-FFF2-40B4-BE49-F238E27FC236}">
                <a16:creationId xmlns:a16="http://schemas.microsoft.com/office/drawing/2014/main" id="{4E796C95-BACF-DA41-93B5-0F4EC2A198C1}"/>
              </a:ext>
            </a:extLst>
          </p:cNvPr>
          <p:cNvSpPr txBox="1"/>
          <p:nvPr/>
        </p:nvSpPr>
        <p:spPr>
          <a:xfrm>
            <a:off x="1104991" y="4979676"/>
            <a:ext cx="2898584" cy="769441"/>
          </a:xfrm>
          <a:prstGeom prst="rect">
            <a:avLst/>
          </a:prstGeom>
          <a:noFill/>
        </p:spPr>
        <p:txBody>
          <a:bodyPr wrap="square" rtlCol="0">
            <a:spAutoFit/>
          </a:bodyPr>
          <a:lstStyle/>
          <a:p>
            <a:r>
              <a:rPr lang="de-CH" sz="1400" b="1" dirty="0">
                <a:solidFill>
                  <a:srgbClr val="025378"/>
                </a:solidFill>
              </a:rPr>
              <a:t>1:8</a:t>
            </a:r>
            <a:br>
              <a:rPr lang="de-CH" sz="2200" dirty="0">
                <a:solidFill>
                  <a:srgbClr val="025378"/>
                </a:solidFill>
              </a:rPr>
            </a:br>
            <a:r>
              <a:rPr lang="de-CH" sz="1000" dirty="0">
                <a:solidFill>
                  <a:srgbClr val="025378"/>
                </a:solidFill>
              </a:rPr>
              <a:t>In Liechtenstein ist das Verhältnis wirtschaftlich tätiger Unternehmen zu Einwohnern etwa 1:8 </a:t>
            </a:r>
            <a:br>
              <a:rPr lang="de-CH" sz="1000" dirty="0">
                <a:solidFill>
                  <a:srgbClr val="025378"/>
                </a:solidFill>
              </a:rPr>
            </a:br>
            <a:r>
              <a:rPr lang="de-CH" sz="1000" dirty="0">
                <a:solidFill>
                  <a:srgbClr val="025378"/>
                </a:solidFill>
              </a:rPr>
              <a:t>(in CH ca. 1:14 und in DE etwa 1:24).</a:t>
            </a:r>
          </a:p>
        </p:txBody>
      </p:sp>
      <p:sp>
        <p:nvSpPr>
          <p:cNvPr id="87" name="Textfeld 86">
            <a:hlinkClick r:id="rId4" action="ppaction://hlinksldjump"/>
            <a:extLst>
              <a:ext uri="{FF2B5EF4-FFF2-40B4-BE49-F238E27FC236}">
                <a16:creationId xmlns:a16="http://schemas.microsoft.com/office/drawing/2014/main" id="{1D93075A-FE00-B343-8908-717A64FE974E}"/>
              </a:ext>
            </a:extLst>
          </p:cNvPr>
          <p:cNvSpPr txBox="1"/>
          <p:nvPr/>
        </p:nvSpPr>
        <p:spPr>
          <a:xfrm>
            <a:off x="1104991" y="5749215"/>
            <a:ext cx="2636538" cy="615553"/>
          </a:xfrm>
          <a:prstGeom prst="rect">
            <a:avLst/>
          </a:prstGeom>
          <a:noFill/>
        </p:spPr>
        <p:txBody>
          <a:bodyPr wrap="square" rtlCol="0">
            <a:spAutoFit/>
          </a:bodyPr>
          <a:lstStyle/>
          <a:p>
            <a:r>
              <a:rPr lang="de-CH" sz="1400" b="1" dirty="0">
                <a:solidFill>
                  <a:srgbClr val="025378"/>
                </a:solidFill>
              </a:rPr>
              <a:t>Deutsch</a:t>
            </a:r>
            <a:br>
              <a:rPr lang="de-CH" sz="2200" dirty="0">
                <a:solidFill>
                  <a:srgbClr val="025378"/>
                </a:solidFill>
              </a:rPr>
            </a:br>
            <a:r>
              <a:rPr lang="de-CH" sz="1000" dirty="0">
                <a:solidFill>
                  <a:srgbClr val="025378"/>
                </a:solidFill>
              </a:rPr>
              <a:t>Die Amts- und Landessprache </a:t>
            </a:r>
          </a:p>
          <a:p>
            <a:r>
              <a:rPr lang="de-CH" sz="1000" dirty="0">
                <a:solidFill>
                  <a:srgbClr val="025378"/>
                </a:solidFill>
              </a:rPr>
              <a:t>Liechtensteins ist Deutsch.</a:t>
            </a:r>
          </a:p>
        </p:txBody>
      </p:sp>
    </p:spTree>
    <p:extLst>
      <p:ext uri="{BB962C8B-B14F-4D97-AF65-F5344CB8AC3E}">
        <p14:creationId xmlns:p14="http://schemas.microsoft.com/office/powerpoint/2010/main" val="1496870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DE151A91-B80F-F24C-8B07-235ADB483247}"/>
              </a:ext>
            </a:extLst>
          </p:cNvPr>
          <p:cNvSpPr txBox="1"/>
          <p:nvPr/>
        </p:nvSpPr>
        <p:spPr>
          <a:xfrm>
            <a:off x="0" y="1755057"/>
            <a:ext cx="12192000" cy="5102943"/>
          </a:xfrm>
          <a:prstGeom prst="rect">
            <a:avLst/>
          </a:prstGeom>
          <a:solidFill>
            <a:srgbClr val="E3E9E7"/>
          </a:solidFill>
        </p:spPr>
        <p:txBody>
          <a:bodyPr wrap="square" lIns="936000" tIns="468000" rIns="432000" bIns="46800" rtlCol="0">
            <a:noAutofit/>
          </a:bodyPr>
          <a:lstStyle/>
          <a:p>
            <a:endParaRPr lang="de-CH" sz="1400" dirty="0">
              <a:solidFill>
                <a:srgbClr val="025378"/>
              </a:solidFill>
            </a:endParaRPr>
          </a:p>
        </p:txBody>
      </p:sp>
      <p:pic>
        <p:nvPicPr>
          <p:cNvPr id="5" name="Grafik 4" descr="Ein Bild, das Text enthält.&#10;&#10;Automatisch generierte Beschreibung">
            <a:extLst>
              <a:ext uri="{FF2B5EF4-FFF2-40B4-BE49-F238E27FC236}">
                <a16:creationId xmlns:a16="http://schemas.microsoft.com/office/drawing/2014/main" id="{3CC1B115-A3AC-D949-91D1-27234FE3D12F}"/>
              </a:ext>
            </a:extLst>
          </p:cNvPr>
          <p:cNvPicPr>
            <a:picLocks noChangeAspect="1"/>
          </p:cNvPicPr>
          <p:nvPr/>
        </p:nvPicPr>
        <p:blipFill>
          <a:blip r:embed="rId3"/>
          <a:stretch>
            <a:fillRect/>
          </a:stretch>
        </p:blipFill>
        <p:spPr>
          <a:xfrm>
            <a:off x="2044800" y="2149200"/>
            <a:ext cx="4903200" cy="4128342"/>
          </a:xfrm>
          <a:prstGeom prst="rect">
            <a:avLst/>
          </a:prstGeom>
        </p:spPr>
      </p:pic>
      <p:sp>
        <p:nvSpPr>
          <p:cNvPr id="3" name="Titel 2">
            <a:extLst>
              <a:ext uri="{FF2B5EF4-FFF2-40B4-BE49-F238E27FC236}">
                <a16:creationId xmlns:a16="http://schemas.microsoft.com/office/drawing/2014/main" id="{C2F035E4-74C7-634B-BE29-9FBFEA2C3F66}"/>
              </a:ext>
            </a:extLst>
          </p:cNvPr>
          <p:cNvSpPr>
            <a:spLocks noGrp="1"/>
          </p:cNvSpPr>
          <p:nvPr>
            <p:ph type="title"/>
          </p:nvPr>
        </p:nvSpPr>
        <p:spPr>
          <a:xfrm>
            <a:off x="911225" y="492368"/>
            <a:ext cx="6998335" cy="862325"/>
          </a:xfrm>
        </p:spPr>
        <p:txBody>
          <a:bodyPr>
            <a:noAutofit/>
          </a:bodyPr>
          <a:lstStyle/>
          <a:p>
            <a:r>
              <a:rPr lang="de-DE" sz="2200" b="1" dirty="0"/>
              <a:t>Breit diversifizierter Wirtschaftsstandort </a:t>
            </a:r>
            <a:br>
              <a:rPr lang="de-DE" sz="2200" b="1" dirty="0"/>
            </a:br>
            <a:r>
              <a:rPr lang="de-DE" sz="2200" b="1" dirty="0"/>
              <a:t>mit stabilem Industrie- und Finanzsektor</a:t>
            </a:r>
          </a:p>
        </p:txBody>
      </p:sp>
      <p:sp>
        <p:nvSpPr>
          <p:cNvPr id="10" name="Textfeld 9">
            <a:extLst>
              <a:ext uri="{FF2B5EF4-FFF2-40B4-BE49-F238E27FC236}">
                <a16:creationId xmlns:a16="http://schemas.microsoft.com/office/drawing/2014/main" id="{C406CECA-5AEA-BD4B-8E85-DA64727D739C}"/>
              </a:ext>
            </a:extLst>
          </p:cNvPr>
          <p:cNvSpPr txBox="1"/>
          <p:nvPr/>
        </p:nvSpPr>
        <p:spPr>
          <a:xfrm>
            <a:off x="6793943" y="2926557"/>
            <a:ext cx="2094684" cy="888274"/>
          </a:xfrm>
          <a:prstGeom prst="rect">
            <a:avLst/>
          </a:prstGeom>
          <a:noFill/>
        </p:spPr>
        <p:txBody>
          <a:bodyPr wrap="square" lIns="0" tIns="90000" rIns="0" bIns="46800" rtlCol="0">
            <a:noAutofit/>
          </a:bodyPr>
          <a:lstStyle/>
          <a:p>
            <a:r>
              <a:rPr lang="de-CH" sz="2200" dirty="0">
                <a:solidFill>
                  <a:srgbClr val="F5CC51"/>
                </a:solidFill>
              </a:rPr>
              <a:t>37 %</a:t>
            </a:r>
          </a:p>
          <a:p>
            <a:r>
              <a:rPr lang="de-CH" sz="1100" dirty="0">
                <a:solidFill>
                  <a:srgbClr val="F5CC51"/>
                </a:solidFill>
              </a:rPr>
              <a:t>Allgemeine Dienstleistungen</a:t>
            </a:r>
          </a:p>
        </p:txBody>
      </p:sp>
      <p:sp>
        <p:nvSpPr>
          <p:cNvPr id="11" name="Textfeld 10">
            <a:extLst>
              <a:ext uri="{FF2B5EF4-FFF2-40B4-BE49-F238E27FC236}">
                <a16:creationId xmlns:a16="http://schemas.microsoft.com/office/drawing/2014/main" id="{7A8226B1-5AEC-F24A-933D-7FF39F84A2F9}"/>
              </a:ext>
            </a:extLst>
          </p:cNvPr>
          <p:cNvSpPr txBox="1"/>
          <p:nvPr/>
        </p:nvSpPr>
        <p:spPr>
          <a:xfrm>
            <a:off x="7158681" y="5576989"/>
            <a:ext cx="1400028" cy="888274"/>
          </a:xfrm>
          <a:prstGeom prst="rect">
            <a:avLst/>
          </a:prstGeom>
          <a:noFill/>
        </p:spPr>
        <p:txBody>
          <a:bodyPr wrap="square" lIns="0" tIns="90000" rIns="0" bIns="46800" rtlCol="0">
            <a:noAutofit/>
          </a:bodyPr>
          <a:lstStyle/>
          <a:p>
            <a:r>
              <a:rPr lang="de-CH" sz="2200" dirty="0">
                <a:solidFill>
                  <a:srgbClr val="9273AD"/>
                </a:solidFill>
              </a:rPr>
              <a:t>42 %</a:t>
            </a:r>
          </a:p>
          <a:p>
            <a:r>
              <a:rPr lang="de-CH" sz="1100" dirty="0">
                <a:solidFill>
                  <a:srgbClr val="9273AD"/>
                </a:solidFill>
              </a:rPr>
              <a:t>Industrie</a:t>
            </a:r>
          </a:p>
        </p:txBody>
      </p:sp>
      <p:sp>
        <p:nvSpPr>
          <p:cNvPr id="12" name="Textfeld 11">
            <a:extLst>
              <a:ext uri="{FF2B5EF4-FFF2-40B4-BE49-F238E27FC236}">
                <a16:creationId xmlns:a16="http://schemas.microsoft.com/office/drawing/2014/main" id="{6242472C-E258-954A-8E7C-0DF315A05303}"/>
              </a:ext>
            </a:extLst>
          </p:cNvPr>
          <p:cNvSpPr txBox="1"/>
          <p:nvPr/>
        </p:nvSpPr>
        <p:spPr>
          <a:xfrm>
            <a:off x="5473073" y="2089684"/>
            <a:ext cx="1400028" cy="888274"/>
          </a:xfrm>
          <a:prstGeom prst="rect">
            <a:avLst/>
          </a:prstGeom>
          <a:noFill/>
        </p:spPr>
        <p:txBody>
          <a:bodyPr wrap="square" lIns="0" tIns="90000" rIns="0" bIns="46800" rtlCol="0">
            <a:noAutofit/>
          </a:bodyPr>
          <a:lstStyle/>
          <a:p>
            <a:r>
              <a:rPr lang="de-CH" sz="2200" dirty="0">
                <a:solidFill>
                  <a:srgbClr val="025378"/>
                </a:solidFill>
              </a:rPr>
              <a:t>0,2 %</a:t>
            </a:r>
          </a:p>
          <a:p>
            <a:r>
              <a:rPr lang="de-CH" sz="1100" dirty="0">
                <a:solidFill>
                  <a:srgbClr val="025378"/>
                </a:solidFill>
              </a:rPr>
              <a:t>Landwirtschaft</a:t>
            </a:r>
          </a:p>
        </p:txBody>
      </p:sp>
      <p:sp>
        <p:nvSpPr>
          <p:cNvPr id="16" name="Textfeld 15">
            <a:extLst>
              <a:ext uri="{FF2B5EF4-FFF2-40B4-BE49-F238E27FC236}">
                <a16:creationId xmlns:a16="http://schemas.microsoft.com/office/drawing/2014/main" id="{CB60737E-2EE4-224E-9D68-918AA904435B}"/>
              </a:ext>
            </a:extLst>
          </p:cNvPr>
          <p:cNvSpPr txBox="1"/>
          <p:nvPr/>
        </p:nvSpPr>
        <p:spPr>
          <a:xfrm>
            <a:off x="5758653" y="4055405"/>
            <a:ext cx="1400028" cy="888274"/>
          </a:xfrm>
          <a:prstGeom prst="rect">
            <a:avLst/>
          </a:prstGeom>
          <a:noFill/>
        </p:spPr>
        <p:txBody>
          <a:bodyPr wrap="square" lIns="0" tIns="90000" rIns="0" bIns="46800" rtlCol="0">
            <a:noAutofit/>
          </a:bodyPr>
          <a:lstStyle/>
          <a:p>
            <a:r>
              <a:rPr lang="de-CH" sz="2200" dirty="0">
                <a:solidFill>
                  <a:srgbClr val="48908F"/>
                </a:solidFill>
              </a:rPr>
              <a:t>21 %</a:t>
            </a:r>
          </a:p>
          <a:p>
            <a:r>
              <a:rPr lang="de-CH" sz="1100" dirty="0">
                <a:solidFill>
                  <a:srgbClr val="48908F"/>
                </a:solidFill>
              </a:rPr>
              <a:t>Finanzdienstleistungen</a:t>
            </a:r>
          </a:p>
        </p:txBody>
      </p:sp>
    </p:spTree>
    <p:extLst>
      <p:ext uri="{BB962C8B-B14F-4D97-AF65-F5344CB8AC3E}">
        <p14:creationId xmlns:p14="http://schemas.microsoft.com/office/powerpoint/2010/main" val="1286529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DE151A91-B80F-F24C-8B07-235ADB483247}"/>
              </a:ext>
            </a:extLst>
          </p:cNvPr>
          <p:cNvSpPr txBox="1"/>
          <p:nvPr/>
        </p:nvSpPr>
        <p:spPr>
          <a:xfrm>
            <a:off x="0" y="1755058"/>
            <a:ext cx="12192000" cy="5102942"/>
          </a:xfrm>
          <a:prstGeom prst="rect">
            <a:avLst/>
          </a:prstGeom>
          <a:solidFill>
            <a:srgbClr val="E3E9E7"/>
          </a:solidFill>
        </p:spPr>
        <p:txBody>
          <a:bodyPr wrap="square" lIns="936000" tIns="468000" rIns="432000" bIns="46800" rtlCol="0">
            <a:noAutofit/>
          </a:bodyPr>
          <a:lstStyle/>
          <a:p>
            <a:endParaRPr lang="de-CH" sz="1400" dirty="0">
              <a:solidFill>
                <a:srgbClr val="025378"/>
              </a:solidFill>
            </a:endParaRPr>
          </a:p>
        </p:txBody>
      </p:sp>
      <p:sp>
        <p:nvSpPr>
          <p:cNvPr id="3" name="Titel 2">
            <a:extLst>
              <a:ext uri="{FF2B5EF4-FFF2-40B4-BE49-F238E27FC236}">
                <a16:creationId xmlns:a16="http://schemas.microsoft.com/office/drawing/2014/main" id="{C2F035E4-74C7-634B-BE29-9FBFEA2C3F66}"/>
              </a:ext>
            </a:extLst>
          </p:cNvPr>
          <p:cNvSpPr>
            <a:spLocks noGrp="1"/>
          </p:cNvSpPr>
          <p:nvPr>
            <p:ph type="title"/>
          </p:nvPr>
        </p:nvSpPr>
        <p:spPr>
          <a:xfrm>
            <a:off x="911225" y="492368"/>
            <a:ext cx="6998335" cy="862325"/>
          </a:xfrm>
        </p:spPr>
        <p:txBody>
          <a:bodyPr>
            <a:noAutofit/>
          </a:bodyPr>
          <a:lstStyle/>
          <a:p>
            <a:r>
              <a:rPr lang="de-DE" sz="2200" b="1" dirty="0"/>
              <a:t>Breit diversifizierter Wirtschaftsstandort </a:t>
            </a:r>
            <a:br>
              <a:rPr lang="de-DE" sz="2200" b="1" dirty="0"/>
            </a:br>
            <a:r>
              <a:rPr lang="de-DE" sz="2200" b="1" dirty="0"/>
              <a:t>mit stabilem Industrie- und Finanzsektor</a:t>
            </a:r>
          </a:p>
        </p:txBody>
      </p:sp>
      <p:pic>
        <p:nvPicPr>
          <p:cNvPr id="4" name="Grafik 3">
            <a:extLst>
              <a:ext uri="{FF2B5EF4-FFF2-40B4-BE49-F238E27FC236}">
                <a16:creationId xmlns:a16="http://schemas.microsoft.com/office/drawing/2014/main" id="{6C8299B1-65FD-3D42-A897-24CAD60CB4AE}"/>
              </a:ext>
            </a:extLst>
          </p:cNvPr>
          <p:cNvPicPr>
            <a:picLocks noChangeAspect="1"/>
          </p:cNvPicPr>
          <p:nvPr/>
        </p:nvPicPr>
        <p:blipFill>
          <a:blip r:embed="rId3"/>
          <a:stretch>
            <a:fillRect/>
          </a:stretch>
        </p:blipFill>
        <p:spPr>
          <a:xfrm>
            <a:off x="506827" y="2863057"/>
            <a:ext cx="723900" cy="660400"/>
          </a:xfrm>
          <a:prstGeom prst="rect">
            <a:avLst/>
          </a:prstGeom>
        </p:spPr>
      </p:pic>
      <p:pic>
        <p:nvPicPr>
          <p:cNvPr id="7" name="Grafik 6" descr="Ein Bild, das Pfeil enthält.&#10;&#10;Automatisch generierte Beschreibung">
            <a:extLst>
              <a:ext uri="{FF2B5EF4-FFF2-40B4-BE49-F238E27FC236}">
                <a16:creationId xmlns:a16="http://schemas.microsoft.com/office/drawing/2014/main" id="{83A9A170-9322-5F43-B4DC-B98C204DCA19}"/>
              </a:ext>
            </a:extLst>
          </p:cNvPr>
          <p:cNvPicPr>
            <a:picLocks noChangeAspect="1"/>
          </p:cNvPicPr>
          <p:nvPr/>
        </p:nvPicPr>
        <p:blipFill>
          <a:blip r:embed="rId4"/>
          <a:stretch>
            <a:fillRect/>
          </a:stretch>
        </p:blipFill>
        <p:spPr>
          <a:xfrm>
            <a:off x="2442599" y="2901157"/>
            <a:ext cx="647700" cy="622300"/>
          </a:xfrm>
          <a:prstGeom prst="rect">
            <a:avLst/>
          </a:prstGeom>
        </p:spPr>
      </p:pic>
      <p:pic>
        <p:nvPicPr>
          <p:cNvPr id="17" name="Grafik 16" descr="Ein Bild, das Text enthält.&#10;&#10;Automatisch generierte Beschreibung">
            <a:extLst>
              <a:ext uri="{FF2B5EF4-FFF2-40B4-BE49-F238E27FC236}">
                <a16:creationId xmlns:a16="http://schemas.microsoft.com/office/drawing/2014/main" id="{DE59F1AF-0014-2146-B040-98DADB3D37A7}"/>
              </a:ext>
            </a:extLst>
          </p:cNvPr>
          <p:cNvPicPr>
            <a:picLocks noChangeAspect="1"/>
          </p:cNvPicPr>
          <p:nvPr/>
        </p:nvPicPr>
        <p:blipFill>
          <a:blip r:embed="rId5"/>
          <a:stretch>
            <a:fillRect/>
          </a:stretch>
        </p:blipFill>
        <p:spPr>
          <a:xfrm>
            <a:off x="4443506" y="3053557"/>
            <a:ext cx="571500" cy="469900"/>
          </a:xfrm>
          <a:prstGeom prst="rect">
            <a:avLst/>
          </a:prstGeom>
        </p:spPr>
      </p:pic>
      <p:pic>
        <p:nvPicPr>
          <p:cNvPr id="19" name="Grafik 18">
            <a:extLst>
              <a:ext uri="{FF2B5EF4-FFF2-40B4-BE49-F238E27FC236}">
                <a16:creationId xmlns:a16="http://schemas.microsoft.com/office/drawing/2014/main" id="{6D49FAF1-9FA6-A941-9D5F-5E7860F90CC0}"/>
              </a:ext>
            </a:extLst>
          </p:cNvPr>
          <p:cNvPicPr>
            <a:picLocks noChangeAspect="1"/>
          </p:cNvPicPr>
          <p:nvPr/>
        </p:nvPicPr>
        <p:blipFill>
          <a:blip r:embed="rId6"/>
          <a:stretch>
            <a:fillRect/>
          </a:stretch>
        </p:blipFill>
        <p:spPr>
          <a:xfrm>
            <a:off x="6418804" y="2863057"/>
            <a:ext cx="482600" cy="673100"/>
          </a:xfrm>
          <a:prstGeom prst="rect">
            <a:avLst/>
          </a:prstGeom>
        </p:spPr>
      </p:pic>
      <p:pic>
        <p:nvPicPr>
          <p:cNvPr id="21" name="Grafik 20">
            <a:extLst>
              <a:ext uri="{FF2B5EF4-FFF2-40B4-BE49-F238E27FC236}">
                <a16:creationId xmlns:a16="http://schemas.microsoft.com/office/drawing/2014/main" id="{B9FE3B34-14CD-C24F-852F-F1800862ACB6}"/>
              </a:ext>
            </a:extLst>
          </p:cNvPr>
          <p:cNvPicPr>
            <a:picLocks noChangeAspect="1"/>
          </p:cNvPicPr>
          <p:nvPr/>
        </p:nvPicPr>
        <p:blipFill>
          <a:blip r:embed="rId7"/>
          <a:stretch>
            <a:fillRect/>
          </a:stretch>
        </p:blipFill>
        <p:spPr>
          <a:xfrm>
            <a:off x="8343511" y="2990057"/>
            <a:ext cx="533400" cy="533400"/>
          </a:xfrm>
          <a:prstGeom prst="rect">
            <a:avLst/>
          </a:prstGeom>
        </p:spPr>
      </p:pic>
      <p:pic>
        <p:nvPicPr>
          <p:cNvPr id="23" name="Grafik 22">
            <a:extLst>
              <a:ext uri="{FF2B5EF4-FFF2-40B4-BE49-F238E27FC236}">
                <a16:creationId xmlns:a16="http://schemas.microsoft.com/office/drawing/2014/main" id="{65F7986E-AE68-FE44-B8A0-634B0086E67E}"/>
              </a:ext>
            </a:extLst>
          </p:cNvPr>
          <p:cNvPicPr>
            <a:picLocks noChangeAspect="1"/>
          </p:cNvPicPr>
          <p:nvPr/>
        </p:nvPicPr>
        <p:blipFill>
          <a:blip r:embed="rId8"/>
          <a:stretch>
            <a:fillRect/>
          </a:stretch>
        </p:blipFill>
        <p:spPr>
          <a:xfrm>
            <a:off x="10265858" y="3015457"/>
            <a:ext cx="508000" cy="508000"/>
          </a:xfrm>
          <a:prstGeom prst="rect">
            <a:avLst/>
          </a:prstGeom>
        </p:spPr>
      </p:pic>
      <p:sp>
        <p:nvSpPr>
          <p:cNvPr id="24" name="Textfeld 23">
            <a:extLst>
              <a:ext uri="{FF2B5EF4-FFF2-40B4-BE49-F238E27FC236}">
                <a16:creationId xmlns:a16="http://schemas.microsoft.com/office/drawing/2014/main" id="{8E1789E5-2EE6-5847-B141-54D813040F7E}"/>
              </a:ext>
            </a:extLst>
          </p:cNvPr>
          <p:cNvSpPr txBox="1"/>
          <p:nvPr/>
        </p:nvSpPr>
        <p:spPr>
          <a:xfrm>
            <a:off x="530713" y="3802062"/>
            <a:ext cx="1503394" cy="1855788"/>
          </a:xfrm>
          <a:prstGeom prst="rect">
            <a:avLst/>
          </a:prstGeom>
          <a:noFill/>
        </p:spPr>
        <p:txBody>
          <a:bodyPr wrap="square" lIns="0" tIns="90000" rIns="0" bIns="46800" rtlCol="0">
            <a:noAutofit/>
          </a:bodyPr>
          <a:lstStyle/>
          <a:p>
            <a:pPr>
              <a:spcAft>
                <a:spcPts val="600"/>
              </a:spcAft>
            </a:pPr>
            <a:r>
              <a:rPr lang="de-CH" sz="1400" b="1" dirty="0">
                <a:solidFill>
                  <a:srgbClr val="025378"/>
                </a:solidFill>
              </a:rPr>
              <a:t>Zollunion</a:t>
            </a:r>
          </a:p>
          <a:p>
            <a:r>
              <a:rPr lang="de-CH" sz="1000" dirty="0">
                <a:solidFill>
                  <a:srgbClr val="025378"/>
                </a:solidFill>
              </a:rPr>
              <a:t>Liechtenstein ist Teil des</a:t>
            </a:r>
          </a:p>
          <a:p>
            <a:r>
              <a:rPr lang="de-CH" sz="1000" dirty="0">
                <a:solidFill>
                  <a:srgbClr val="025378"/>
                </a:solidFill>
              </a:rPr>
              <a:t>Schweizer Zollgebiets. Neben der Zollunion bestehen mit der Schweiz über 100 weitere bilaterale Abkommen.</a:t>
            </a:r>
          </a:p>
        </p:txBody>
      </p:sp>
      <p:sp>
        <p:nvSpPr>
          <p:cNvPr id="25" name="Textfeld 24">
            <a:extLst>
              <a:ext uri="{FF2B5EF4-FFF2-40B4-BE49-F238E27FC236}">
                <a16:creationId xmlns:a16="http://schemas.microsoft.com/office/drawing/2014/main" id="{76B9E0B1-D3AF-B54A-B003-D36F688D9B0D}"/>
              </a:ext>
            </a:extLst>
          </p:cNvPr>
          <p:cNvSpPr txBox="1"/>
          <p:nvPr/>
        </p:nvSpPr>
        <p:spPr>
          <a:xfrm>
            <a:off x="2474423" y="3802062"/>
            <a:ext cx="1454112" cy="1855788"/>
          </a:xfrm>
          <a:prstGeom prst="rect">
            <a:avLst/>
          </a:prstGeom>
          <a:noFill/>
        </p:spPr>
        <p:txBody>
          <a:bodyPr wrap="square" lIns="0" tIns="90000" rIns="0" bIns="46800" rtlCol="0">
            <a:noAutofit/>
          </a:bodyPr>
          <a:lstStyle/>
          <a:p>
            <a:pPr>
              <a:spcAft>
                <a:spcPts val="600"/>
              </a:spcAft>
            </a:pPr>
            <a:r>
              <a:rPr lang="de-CH" sz="1400" b="1" dirty="0">
                <a:solidFill>
                  <a:srgbClr val="025378"/>
                </a:solidFill>
              </a:rPr>
              <a:t>Marktzugang</a:t>
            </a:r>
          </a:p>
          <a:p>
            <a:r>
              <a:rPr lang="de-CH" sz="1000" dirty="0">
                <a:solidFill>
                  <a:srgbClr val="025378"/>
                </a:solidFill>
              </a:rPr>
              <a:t>Für Liechtensteiner Unternehmen besteht freier Marktzugang zu 29 Staaten und rund 450 Millionen Menschen in Europa.</a:t>
            </a:r>
          </a:p>
        </p:txBody>
      </p:sp>
      <p:sp>
        <p:nvSpPr>
          <p:cNvPr id="26" name="Textfeld 25">
            <a:extLst>
              <a:ext uri="{FF2B5EF4-FFF2-40B4-BE49-F238E27FC236}">
                <a16:creationId xmlns:a16="http://schemas.microsoft.com/office/drawing/2014/main" id="{6DE12068-AE40-8040-B310-3BB09FB6B582}"/>
              </a:ext>
            </a:extLst>
          </p:cNvPr>
          <p:cNvSpPr txBox="1"/>
          <p:nvPr/>
        </p:nvSpPr>
        <p:spPr>
          <a:xfrm>
            <a:off x="4418452" y="3802062"/>
            <a:ext cx="1478138" cy="1855788"/>
          </a:xfrm>
          <a:prstGeom prst="rect">
            <a:avLst/>
          </a:prstGeom>
          <a:noFill/>
        </p:spPr>
        <p:txBody>
          <a:bodyPr wrap="square" lIns="0" tIns="90000" rIns="0" bIns="46800" rtlCol="0">
            <a:noAutofit/>
          </a:bodyPr>
          <a:lstStyle/>
          <a:p>
            <a:pPr>
              <a:spcAft>
                <a:spcPts val="600"/>
              </a:spcAft>
            </a:pPr>
            <a:r>
              <a:rPr lang="de-CH" sz="1400" b="1" dirty="0">
                <a:solidFill>
                  <a:srgbClr val="025378"/>
                </a:solidFill>
              </a:rPr>
              <a:t>Stabilität und Kontinuität</a:t>
            </a:r>
          </a:p>
          <a:p>
            <a:r>
              <a:rPr lang="de-CH" sz="1000" dirty="0">
                <a:solidFill>
                  <a:srgbClr val="025378"/>
                </a:solidFill>
              </a:rPr>
              <a:t>Eine stabile Sozial-, Rechts- und Wirtschaftsordnung sorgt für ein hohes Mass an Kontinuität und Rechts-sicherheit.</a:t>
            </a:r>
          </a:p>
        </p:txBody>
      </p:sp>
      <p:sp>
        <p:nvSpPr>
          <p:cNvPr id="27" name="Textfeld 26">
            <a:extLst>
              <a:ext uri="{FF2B5EF4-FFF2-40B4-BE49-F238E27FC236}">
                <a16:creationId xmlns:a16="http://schemas.microsoft.com/office/drawing/2014/main" id="{7D1BA31F-94DD-764B-B106-4579BDDB42DC}"/>
              </a:ext>
            </a:extLst>
          </p:cNvPr>
          <p:cNvSpPr txBox="1"/>
          <p:nvPr/>
        </p:nvSpPr>
        <p:spPr>
          <a:xfrm>
            <a:off x="6382999" y="3814762"/>
            <a:ext cx="1451945" cy="1855788"/>
          </a:xfrm>
          <a:prstGeom prst="rect">
            <a:avLst/>
          </a:prstGeom>
          <a:noFill/>
        </p:spPr>
        <p:txBody>
          <a:bodyPr wrap="square" lIns="0" tIns="90000" rIns="0" bIns="46800" rtlCol="0">
            <a:noAutofit/>
          </a:bodyPr>
          <a:lstStyle/>
          <a:p>
            <a:pPr>
              <a:spcAft>
                <a:spcPts val="600"/>
              </a:spcAft>
            </a:pPr>
            <a:r>
              <a:rPr lang="de-CH" sz="1400" b="1">
                <a:solidFill>
                  <a:srgbClr val="025378"/>
                </a:solidFill>
              </a:rPr>
              <a:t>22,6 </a:t>
            </a:r>
            <a:r>
              <a:rPr lang="de-CH" sz="1400" b="1" dirty="0">
                <a:solidFill>
                  <a:srgbClr val="025378"/>
                </a:solidFill>
              </a:rPr>
              <a:t>% Staatsquote</a:t>
            </a:r>
            <a:endParaRPr lang="de-CH" sz="1400" dirty="0">
              <a:solidFill>
                <a:srgbClr val="025378"/>
              </a:solidFill>
            </a:endParaRPr>
          </a:p>
          <a:p>
            <a:r>
              <a:rPr lang="de-CH" sz="1000" dirty="0">
                <a:solidFill>
                  <a:srgbClr val="025378"/>
                </a:solidFill>
              </a:rPr>
              <a:t>Liechtenstein verfügt über die tiefste Staatsquote (Staatsausgaben in Relation zum BIP) aller europäischen Länder. In der Schweiz liegt die Quote bei rund 30 %, in Österreich bei über 50 %.</a:t>
            </a:r>
          </a:p>
        </p:txBody>
      </p:sp>
      <p:sp>
        <p:nvSpPr>
          <p:cNvPr id="28" name="Textfeld 27">
            <a:extLst>
              <a:ext uri="{FF2B5EF4-FFF2-40B4-BE49-F238E27FC236}">
                <a16:creationId xmlns:a16="http://schemas.microsoft.com/office/drawing/2014/main" id="{F17786D6-EABB-E848-AFCF-118AEABD5651}"/>
              </a:ext>
            </a:extLst>
          </p:cNvPr>
          <p:cNvSpPr txBox="1"/>
          <p:nvPr/>
        </p:nvSpPr>
        <p:spPr>
          <a:xfrm>
            <a:off x="8327504" y="3802062"/>
            <a:ext cx="1451945" cy="1855788"/>
          </a:xfrm>
          <a:prstGeom prst="rect">
            <a:avLst/>
          </a:prstGeom>
          <a:noFill/>
        </p:spPr>
        <p:txBody>
          <a:bodyPr wrap="square" lIns="0" tIns="90000" rIns="0" bIns="46800" rtlCol="0">
            <a:noAutofit/>
          </a:bodyPr>
          <a:lstStyle/>
          <a:p>
            <a:pPr>
              <a:spcAft>
                <a:spcPts val="600"/>
              </a:spcAft>
            </a:pPr>
            <a:r>
              <a:rPr lang="de-CH" sz="1400" b="1" dirty="0" err="1">
                <a:solidFill>
                  <a:srgbClr val="025378"/>
                </a:solidFill>
              </a:rPr>
              <a:t>Blockchain</a:t>
            </a:r>
            <a:r>
              <a:rPr lang="de-CH" sz="1400" b="1" dirty="0">
                <a:solidFill>
                  <a:srgbClr val="025378"/>
                </a:solidFill>
              </a:rPr>
              <a:t> in Liechtenstein</a:t>
            </a:r>
            <a:endParaRPr lang="de-CH" sz="1400" dirty="0">
              <a:solidFill>
                <a:srgbClr val="025378"/>
              </a:solidFill>
            </a:endParaRPr>
          </a:p>
          <a:p>
            <a:r>
              <a:rPr lang="de-CH" sz="1000" dirty="0">
                <a:solidFill>
                  <a:srgbClr val="025378"/>
                </a:solidFill>
              </a:rPr>
              <a:t>Rechtssicherheit fördert</a:t>
            </a:r>
          </a:p>
          <a:p>
            <a:r>
              <a:rPr lang="de-CH" sz="1000" dirty="0">
                <a:solidFill>
                  <a:srgbClr val="025378"/>
                </a:solidFill>
              </a:rPr>
              <a:t>Innovation und reduziert Risiken für alle Beteiligten. Darum ist in Liechtenstein das Token- und VT-Dienstleister-Gesetz (TVTG) seit 1. Januar 2020 in Kraft.</a:t>
            </a:r>
          </a:p>
        </p:txBody>
      </p:sp>
      <p:sp>
        <p:nvSpPr>
          <p:cNvPr id="29" name="Textfeld 28">
            <a:extLst>
              <a:ext uri="{FF2B5EF4-FFF2-40B4-BE49-F238E27FC236}">
                <a16:creationId xmlns:a16="http://schemas.microsoft.com/office/drawing/2014/main" id="{0C9A95A2-6CCB-4E42-8435-CCF980649E7B}"/>
              </a:ext>
            </a:extLst>
          </p:cNvPr>
          <p:cNvSpPr txBox="1"/>
          <p:nvPr/>
        </p:nvSpPr>
        <p:spPr>
          <a:xfrm>
            <a:off x="10341779" y="3802062"/>
            <a:ext cx="1451945" cy="1855788"/>
          </a:xfrm>
          <a:prstGeom prst="rect">
            <a:avLst/>
          </a:prstGeom>
          <a:noFill/>
        </p:spPr>
        <p:txBody>
          <a:bodyPr wrap="square" lIns="0" tIns="90000" rIns="0" bIns="46800" rtlCol="0">
            <a:noAutofit/>
          </a:bodyPr>
          <a:lstStyle/>
          <a:p>
            <a:pPr>
              <a:spcAft>
                <a:spcPts val="600"/>
              </a:spcAft>
            </a:pPr>
            <a:r>
              <a:rPr lang="de-CH" sz="1400" b="1" dirty="0">
                <a:solidFill>
                  <a:srgbClr val="025378"/>
                </a:solidFill>
              </a:rPr>
              <a:t>AAA-Rating</a:t>
            </a:r>
            <a:endParaRPr lang="de-CH" sz="1400" dirty="0">
              <a:solidFill>
                <a:srgbClr val="025378"/>
              </a:solidFill>
            </a:endParaRPr>
          </a:p>
          <a:p>
            <a:r>
              <a:rPr lang="de-CH" sz="1000" dirty="0">
                <a:solidFill>
                  <a:srgbClr val="025378"/>
                </a:solidFill>
              </a:rPr>
              <a:t>Liechtenstein hat keine</a:t>
            </a:r>
          </a:p>
          <a:p>
            <a:r>
              <a:rPr lang="de-CH" sz="1000" dirty="0">
                <a:solidFill>
                  <a:srgbClr val="025378"/>
                </a:solidFill>
              </a:rPr>
              <a:t>Staatsschulden und wird</a:t>
            </a:r>
          </a:p>
          <a:p>
            <a:r>
              <a:rPr lang="de-CH" sz="1000" dirty="0">
                <a:solidFill>
                  <a:srgbClr val="025378"/>
                </a:solidFill>
              </a:rPr>
              <a:t>seit Jahren mit einem</a:t>
            </a:r>
          </a:p>
          <a:p>
            <a:r>
              <a:rPr lang="de-CH" sz="1000" dirty="0">
                <a:solidFill>
                  <a:srgbClr val="025378"/>
                </a:solidFill>
              </a:rPr>
              <a:t>AAA-Länderrating von</a:t>
            </a:r>
          </a:p>
          <a:p>
            <a:r>
              <a:rPr lang="de-CH" sz="1000" dirty="0" err="1">
                <a:solidFill>
                  <a:srgbClr val="025378"/>
                </a:solidFill>
              </a:rPr>
              <a:t>Moody's</a:t>
            </a:r>
            <a:r>
              <a:rPr lang="de-CH" sz="1000" dirty="0">
                <a:solidFill>
                  <a:srgbClr val="025378"/>
                </a:solidFill>
              </a:rPr>
              <a:t> und Standard &amp; </a:t>
            </a:r>
            <a:r>
              <a:rPr lang="de-CH" sz="1000" dirty="0" err="1">
                <a:solidFill>
                  <a:srgbClr val="025378"/>
                </a:solidFill>
              </a:rPr>
              <a:t>Poor’s</a:t>
            </a:r>
            <a:r>
              <a:rPr lang="de-CH" sz="1000" dirty="0">
                <a:solidFill>
                  <a:srgbClr val="025378"/>
                </a:solidFill>
              </a:rPr>
              <a:t> ausgezeichnet.</a:t>
            </a:r>
          </a:p>
        </p:txBody>
      </p:sp>
      <p:cxnSp>
        <p:nvCxnSpPr>
          <p:cNvPr id="22" name="Gerade Verbindung 21">
            <a:extLst>
              <a:ext uri="{FF2B5EF4-FFF2-40B4-BE49-F238E27FC236}">
                <a16:creationId xmlns:a16="http://schemas.microsoft.com/office/drawing/2014/main" id="{7BE104EC-0954-AE4A-9782-3C5ABAC2D320}"/>
              </a:ext>
            </a:extLst>
          </p:cNvPr>
          <p:cNvCxnSpPr>
            <a:cxnSpLocks/>
          </p:cNvCxnSpPr>
          <p:nvPr/>
        </p:nvCxnSpPr>
        <p:spPr>
          <a:xfrm flipV="1">
            <a:off x="2268436" y="3929486"/>
            <a:ext cx="0" cy="2928514"/>
          </a:xfrm>
          <a:prstGeom prst="line">
            <a:avLst/>
          </a:prstGeom>
          <a:ln w="1397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6B1901D1-C4AC-6A47-8FA2-883783E6B1F4}"/>
              </a:ext>
            </a:extLst>
          </p:cNvPr>
          <p:cNvCxnSpPr>
            <a:cxnSpLocks/>
          </p:cNvCxnSpPr>
          <p:nvPr/>
        </p:nvCxnSpPr>
        <p:spPr>
          <a:xfrm flipV="1">
            <a:off x="4227782" y="3929486"/>
            <a:ext cx="0" cy="2928514"/>
          </a:xfrm>
          <a:prstGeom prst="line">
            <a:avLst/>
          </a:prstGeom>
          <a:ln w="1397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78E16071-8ECA-A34C-9D6A-73E77A3593E3}"/>
              </a:ext>
            </a:extLst>
          </p:cNvPr>
          <p:cNvCxnSpPr>
            <a:cxnSpLocks/>
          </p:cNvCxnSpPr>
          <p:nvPr/>
        </p:nvCxnSpPr>
        <p:spPr>
          <a:xfrm flipV="1">
            <a:off x="6216635" y="3929486"/>
            <a:ext cx="0" cy="2928514"/>
          </a:xfrm>
          <a:prstGeom prst="line">
            <a:avLst/>
          </a:prstGeom>
          <a:ln w="1397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C69BC388-EBED-5145-B958-25985EFC5234}"/>
              </a:ext>
            </a:extLst>
          </p:cNvPr>
          <p:cNvCxnSpPr>
            <a:cxnSpLocks/>
          </p:cNvCxnSpPr>
          <p:nvPr/>
        </p:nvCxnSpPr>
        <p:spPr>
          <a:xfrm flipV="1">
            <a:off x="8133193" y="3929486"/>
            <a:ext cx="0" cy="2928514"/>
          </a:xfrm>
          <a:prstGeom prst="line">
            <a:avLst/>
          </a:prstGeom>
          <a:ln w="1397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D3371C3B-5093-D748-BDD0-967509B2C6E5}"/>
              </a:ext>
            </a:extLst>
          </p:cNvPr>
          <p:cNvCxnSpPr>
            <a:cxnSpLocks/>
          </p:cNvCxnSpPr>
          <p:nvPr/>
        </p:nvCxnSpPr>
        <p:spPr>
          <a:xfrm flipV="1">
            <a:off x="10145646" y="3929486"/>
            <a:ext cx="0" cy="2928514"/>
          </a:xfrm>
          <a:prstGeom prst="line">
            <a:avLst/>
          </a:prstGeom>
          <a:ln w="1397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55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A5819098-8FFB-1471-38F4-A0C946FAC502}"/>
              </a:ext>
            </a:extLst>
          </p:cNvPr>
          <p:cNvSpPr txBox="1"/>
          <p:nvPr/>
        </p:nvSpPr>
        <p:spPr>
          <a:xfrm>
            <a:off x="0" y="1755058"/>
            <a:ext cx="12192000" cy="5102942"/>
          </a:xfrm>
          <a:prstGeom prst="rect">
            <a:avLst/>
          </a:prstGeom>
          <a:solidFill>
            <a:srgbClr val="E3E9E7"/>
          </a:solidFill>
        </p:spPr>
        <p:txBody>
          <a:bodyPr wrap="square" lIns="936000" tIns="468000" rIns="432000" bIns="46800" rtlCol="0">
            <a:noAutofit/>
          </a:bodyPr>
          <a:lstStyle/>
          <a:p>
            <a:endParaRPr lang="de-CH" sz="1400" dirty="0">
              <a:solidFill>
                <a:srgbClr val="025378"/>
              </a:solidFill>
            </a:endParaRPr>
          </a:p>
        </p:txBody>
      </p:sp>
      <p:sp>
        <p:nvSpPr>
          <p:cNvPr id="7" name="Ellipse 6">
            <a:extLst>
              <a:ext uri="{FF2B5EF4-FFF2-40B4-BE49-F238E27FC236}">
                <a16:creationId xmlns:a16="http://schemas.microsoft.com/office/drawing/2014/main" id="{123E2453-593E-7378-C6F1-26457B2F641C}"/>
              </a:ext>
            </a:extLst>
          </p:cNvPr>
          <p:cNvSpPr/>
          <p:nvPr/>
        </p:nvSpPr>
        <p:spPr>
          <a:xfrm>
            <a:off x="2031167" y="2491484"/>
            <a:ext cx="1176728" cy="1173611"/>
          </a:xfrm>
          <a:prstGeom prst="ellipse">
            <a:avLst/>
          </a:prstGeom>
          <a:solidFill>
            <a:srgbClr val="E3E9E7"/>
          </a:solidFill>
          <a:ln>
            <a:solidFill>
              <a:srgbClr val="81A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a:extLst>
              <a:ext uri="{FF2B5EF4-FFF2-40B4-BE49-F238E27FC236}">
                <a16:creationId xmlns:a16="http://schemas.microsoft.com/office/drawing/2014/main" id="{DE151A91-B80F-F24C-8B07-235ADB483247}"/>
              </a:ext>
            </a:extLst>
          </p:cNvPr>
          <p:cNvSpPr txBox="1"/>
          <p:nvPr/>
        </p:nvSpPr>
        <p:spPr>
          <a:xfrm>
            <a:off x="0" y="1755058"/>
            <a:ext cx="12192000" cy="5102942"/>
          </a:xfrm>
          <a:prstGeom prst="rect">
            <a:avLst/>
          </a:prstGeom>
          <a:solidFill>
            <a:srgbClr val="E3E9E7"/>
          </a:solidFill>
        </p:spPr>
        <p:txBody>
          <a:bodyPr wrap="square" lIns="936000" tIns="468000" rIns="432000" bIns="46800" rtlCol="0">
            <a:noAutofit/>
          </a:bodyPr>
          <a:lstStyle/>
          <a:p>
            <a:endParaRPr lang="de-CH" sz="1400" dirty="0">
              <a:solidFill>
                <a:srgbClr val="025378"/>
              </a:solidFill>
            </a:endParaRPr>
          </a:p>
        </p:txBody>
      </p:sp>
      <p:sp>
        <p:nvSpPr>
          <p:cNvPr id="3" name="Titel 2">
            <a:extLst>
              <a:ext uri="{FF2B5EF4-FFF2-40B4-BE49-F238E27FC236}">
                <a16:creationId xmlns:a16="http://schemas.microsoft.com/office/drawing/2014/main" id="{C2F035E4-74C7-634B-BE29-9FBFEA2C3F66}"/>
              </a:ext>
            </a:extLst>
          </p:cNvPr>
          <p:cNvSpPr>
            <a:spLocks noGrp="1"/>
          </p:cNvSpPr>
          <p:nvPr>
            <p:ph type="title"/>
          </p:nvPr>
        </p:nvSpPr>
        <p:spPr>
          <a:xfrm>
            <a:off x="911225" y="492368"/>
            <a:ext cx="6998335" cy="862325"/>
          </a:xfrm>
        </p:spPr>
        <p:txBody>
          <a:bodyPr>
            <a:noAutofit/>
          </a:bodyPr>
          <a:lstStyle/>
          <a:p>
            <a:r>
              <a:rPr lang="de-DE" sz="2200" b="1" dirty="0"/>
              <a:t>Professioneller, innovativer, international anerkannter</a:t>
            </a:r>
            <a:br>
              <a:rPr lang="de-DE" sz="2200" b="1" dirty="0"/>
            </a:br>
            <a:r>
              <a:rPr lang="de-DE" sz="2200" b="1" dirty="0"/>
              <a:t>und breit aufgestellter Finanzplatz Liechtenstein</a:t>
            </a:r>
          </a:p>
        </p:txBody>
      </p:sp>
      <p:sp>
        <p:nvSpPr>
          <p:cNvPr id="34" name="Textfeld 33">
            <a:extLst>
              <a:ext uri="{FF2B5EF4-FFF2-40B4-BE49-F238E27FC236}">
                <a16:creationId xmlns:a16="http://schemas.microsoft.com/office/drawing/2014/main" id="{DA23E75D-D0EA-4441-916A-93299E8DC627}"/>
              </a:ext>
            </a:extLst>
          </p:cNvPr>
          <p:cNvSpPr txBox="1"/>
          <p:nvPr/>
        </p:nvSpPr>
        <p:spPr>
          <a:xfrm>
            <a:off x="4497168" y="2700486"/>
            <a:ext cx="482562" cy="755651"/>
          </a:xfrm>
          <a:prstGeom prst="rect">
            <a:avLst/>
          </a:prstGeom>
          <a:noFill/>
        </p:spPr>
        <p:txBody>
          <a:bodyPr wrap="square" lIns="0" tIns="90000" rIns="0" bIns="46800" rtlCol="0">
            <a:noAutofit/>
          </a:bodyPr>
          <a:lstStyle/>
          <a:p>
            <a:pPr algn="ctr"/>
            <a:r>
              <a:rPr lang="de-CH" sz="2400" dirty="0">
                <a:solidFill>
                  <a:srgbClr val="48908F"/>
                </a:solidFill>
              </a:rPr>
              <a:t>32</a:t>
            </a:r>
          </a:p>
        </p:txBody>
      </p:sp>
      <p:sp>
        <p:nvSpPr>
          <p:cNvPr id="35" name="Textfeld 34">
            <a:extLst>
              <a:ext uri="{FF2B5EF4-FFF2-40B4-BE49-F238E27FC236}">
                <a16:creationId xmlns:a16="http://schemas.microsoft.com/office/drawing/2014/main" id="{28E596B8-02D4-2E4E-A0E2-F5566050577E}"/>
              </a:ext>
            </a:extLst>
          </p:cNvPr>
          <p:cNvSpPr txBox="1"/>
          <p:nvPr/>
        </p:nvSpPr>
        <p:spPr>
          <a:xfrm>
            <a:off x="6559113" y="2730876"/>
            <a:ext cx="482562" cy="755651"/>
          </a:xfrm>
          <a:prstGeom prst="rect">
            <a:avLst/>
          </a:prstGeom>
          <a:noFill/>
        </p:spPr>
        <p:txBody>
          <a:bodyPr wrap="square" lIns="0" tIns="90000" rIns="0" bIns="46800" rtlCol="0">
            <a:noAutofit/>
          </a:bodyPr>
          <a:lstStyle/>
          <a:p>
            <a:pPr algn="ctr"/>
            <a:r>
              <a:rPr lang="de-CH" sz="2400" dirty="0">
                <a:solidFill>
                  <a:srgbClr val="48908F"/>
                </a:solidFill>
              </a:rPr>
              <a:t>94</a:t>
            </a:r>
          </a:p>
        </p:txBody>
      </p:sp>
      <p:sp>
        <p:nvSpPr>
          <p:cNvPr id="38" name="Textfeld 37">
            <a:extLst>
              <a:ext uri="{FF2B5EF4-FFF2-40B4-BE49-F238E27FC236}">
                <a16:creationId xmlns:a16="http://schemas.microsoft.com/office/drawing/2014/main" id="{FF5AF43E-2ACC-0C42-B8EF-7DDB5066A708}"/>
              </a:ext>
            </a:extLst>
          </p:cNvPr>
          <p:cNvSpPr txBox="1"/>
          <p:nvPr/>
        </p:nvSpPr>
        <p:spPr>
          <a:xfrm>
            <a:off x="4548416" y="4836784"/>
            <a:ext cx="482562" cy="755651"/>
          </a:xfrm>
          <a:prstGeom prst="rect">
            <a:avLst/>
          </a:prstGeom>
          <a:noFill/>
        </p:spPr>
        <p:txBody>
          <a:bodyPr wrap="square" lIns="0" tIns="90000" rIns="0" bIns="46800" rtlCol="0">
            <a:noAutofit/>
          </a:bodyPr>
          <a:lstStyle/>
          <a:p>
            <a:pPr algn="ctr"/>
            <a:r>
              <a:rPr lang="de-CH" sz="2400" dirty="0">
                <a:solidFill>
                  <a:srgbClr val="48908F"/>
                </a:solidFill>
              </a:rPr>
              <a:t>858</a:t>
            </a:r>
          </a:p>
        </p:txBody>
      </p:sp>
      <p:sp>
        <p:nvSpPr>
          <p:cNvPr id="39" name="Textfeld 38">
            <a:extLst>
              <a:ext uri="{FF2B5EF4-FFF2-40B4-BE49-F238E27FC236}">
                <a16:creationId xmlns:a16="http://schemas.microsoft.com/office/drawing/2014/main" id="{5907ECB0-1137-2344-918B-41502E91AFD6}"/>
              </a:ext>
            </a:extLst>
          </p:cNvPr>
          <p:cNvSpPr txBox="1"/>
          <p:nvPr/>
        </p:nvSpPr>
        <p:spPr>
          <a:xfrm>
            <a:off x="6603863" y="4844066"/>
            <a:ext cx="482562" cy="755651"/>
          </a:xfrm>
          <a:prstGeom prst="rect">
            <a:avLst/>
          </a:prstGeom>
          <a:noFill/>
        </p:spPr>
        <p:txBody>
          <a:bodyPr wrap="square" lIns="0" tIns="90000" rIns="0" bIns="46800" rtlCol="0">
            <a:noAutofit/>
          </a:bodyPr>
          <a:lstStyle/>
          <a:p>
            <a:pPr algn="ctr"/>
            <a:r>
              <a:rPr lang="de-CH" sz="2400" dirty="0">
                <a:solidFill>
                  <a:srgbClr val="48908F"/>
                </a:solidFill>
              </a:rPr>
              <a:t>238</a:t>
            </a:r>
          </a:p>
        </p:txBody>
      </p:sp>
      <p:sp>
        <p:nvSpPr>
          <p:cNvPr id="40" name="Textfeld 39">
            <a:extLst>
              <a:ext uri="{FF2B5EF4-FFF2-40B4-BE49-F238E27FC236}">
                <a16:creationId xmlns:a16="http://schemas.microsoft.com/office/drawing/2014/main" id="{21E54E6B-AE3B-7141-9A71-F4A67C0EDAD0}"/>
              </a:ext>
            </a:extLst>
          </p:cNvPr>
          <p:cNvSpPr txBox="1"/>
          <p:nvPr/>
        </p:nvSpPr>
        <p:spPr>
          <a:xfrm>
            <a:off x="8423542" y="4836784"/>
            <a:ext cx="818932" cy="755651"/>
          </a:xfrm>
          <a:prstGeom prst="rect">
            <a:avLst/>
          </a:prstGeom>
          <a:noFill/>
        </p:spPr>
        <p:txBody>
          <a:bodyPr wrap="square" lIns="0" tIns="90000" rIns="0" bIns="46800" rtlCol="0">
            <a:noAutofit/>
          </a:bodyPr>
          <a:lstStyle/>
          <a:p>
            <a:pPr algn="ctr"/>
            <a:r>
              <a:rPr lang="de-CH" sz="2400" dirty="0">
                <a:solidFill>
                  <a:srgbClr val="48908F"/>
                </a:solidFill>
              </a:rPr>
              <a:t>1375</a:t>
            </a:r>
          </a:p>
        </p:txBody>
      </p:sp>
      <p:sp>
        <p:nvSpPr>
          <p:cNvPr id="41" name="Textfeld 40">
            <a:extLst>
              <a:ext uri="{FF2B5EF4-FFF2-40B4-BE49-F238E27FC236}">
                <a16:creationId xmlns:a16="http://schemas.microsoft.com/office/drawing/2014/main" id="{37764A27-A6B8-AF4B-BA88-F42672E16EEA}"/>
              </a:ext>
            </a:extLst>
          </p:cNvPr>
          <p:cNvSpPr txBox="1"/>
          <p:nvPr/>
        </p:nvSpPr>
        <p:spPr>
          <a:xfrm>
            <a:off x="2585535" y="4836784"/>
            <a:ext cx="482562" cy="755651"/>
          </a:xfrm>
          <a:prstGeom prst="rect">
            <a:avLst/>
          </a:prstGeom>
          <a:noFill/>
        </p:spPr>
        <p:txBody>
          <a:bodyPr wrap="square" lIns="0" tIns="90000" rIns="0" bIns="46800" rtlCol="0">
            <a:noAutofit/>
          </a:bodyPr>
          <a:lstStyle/>
          <a:p>
            <a:pPr algn="ctr"/>
            <a:r>
              <a:rPr lang="de-CH" sz="2400" dirty="0">
                <a:solidFill>
                  <a:srgbClr val="48908F"/>
                </a:solidFill>
              </a:rPr>
              <a:t>136</a:t>
            </a:r>
          </a:p>
        </p:txBody>
      </p:sp>
      <p:sp>
        <p:nvSpPr>
          <p:cNvPr id="43" name="Textfeld 42">
            <a:extLst>
              <a:ext uri="{FF2B5EF4-FFF2-40B4-BE49-F238E27FC236}">
                <a16:creationId xmlns:a16="http://schemas.microsoft.com/office/drawing/2014/main" id="{AEF4D61D-D30B-9240-B231-5EBC2CB8FB40}"/>
              </a:ext>
            </a:extLst>
          </p:cNvPr>
          <p:cNvSpPr txBox="1"/>
          <p:nvPr/>
        </p:nvSpPr>
        <p:spPr>
          <a:xfrm>
            <a:off x="3820000" y="3626567"/>
            <a:ext cx="1958482" cy="548190"/>
          </a:xfrm>
          <a:prstGeom prst="rect">
            <a:avLst/>
          </a:prstGeom>
          <a:noFill/>
        </p:spPr>
        <p:txBody>
          <a:bodyPr wrap="square" lIns="0" tIns="90000" rIns="0" bIns="46800" rtlCol="0">
            <a:noAutofit/>
          </a:bodyPr>
          <a:lstStyle/>
          <a:p>
            <a:pPr algn="ctr"/>
            <a:r>
              <a:rPr lang="de-CH" sz="1200" dirty="0">
                <a:solidFill>
                  <a:srgbClr val="48908F"/>
                </a:solidFill>
              </a:rPr>
              <a:t>Versicherungs-</a:t>
            </a:r>
          </a:p>
          <a:p>
            <a:pPr algn="ctr"/>
            <a:r>
              <a:rPr lang="de-CH" sz="1200" dirty="0">
                <a:solidFill>
                  <a:srgbClr val="48908F"/>
                </a:solidFill>
              </a:rPr>
              <a:t>unternehmen</a:t>
            </a:r>
          </a:p>
        </p:txBody>
      </p:sp>
      <p:sp>
        <p:nvSpPr>
          <p:cNvPr id="44" name="Textfeld 43">
            <a:extLst>
              <a:ext uri="{FF2B5EF4-FFF2-40B4-BE49-F238E27FC236}">
                <a16:creationId xmlns:a16="http://schemas.microsoft.com/office/drawing/2014/main" id="{6AC31CC5-3A37-FC49-9F39-B985F85AEE11}"/>
              </a:ext>
            </a:extLst>
          </p:cNvPr>
          <p:cNvSpPr txBox="1"/>
          <p:nvPr/>
        </p:nvSpPr>
        <p:spPr>
          <a:xfrm>
            <a:off x="6076159" y="3626567"/>
            <a:ext cx="1591309" cy="548190"/>
          </a:xfrm>
          <a:prstGeom prst="rect">
            <a:avLst/>
          </a:prstGeom>
          <a:noFill/>
        </p:spPr>
        <p:txBody>
          <a:bodyPr wrap="square" lIns="0" tIns="90000" rIns="0" bIns="46800" rtlCol="0">
            <a:noAutofit/>
          </a:bodyPr>
          <a:lstStyle/>
          <a:p>
            <a:pPr algn="ctr"/>
            <a:r>
              <a:rPr lang="de-CH" sz="1200" dirty="0">
                <a:solidFill>
                  <a:srgbClr val="48908F"/>
                </a:solidFill>
              </a:rPr>
              <a:t>Vermögensverwaltungs-</a:t>
            </a:r>
          </a:p>
          <a:p>
            <a:pPr algn="ctr"/>
            <a:r>
              <a:rPr lang="de-CH" sz="1200" dirty="0" err="1">
                <a:solidFill>
                  <a:srgbClr val="48908F"/>
                </a:solidFill>
              </a:rPr>
              <a:t>gesellschaften</a:t>
            </a:r>
            <a:endParaRPr lang="de-CH" sz="1200" dirty="0">
              <a:solidFill>
                <a:srgbClr val="48908F"/>
              </a:solidFill>
            </a:endParaRPr>
          </a:p>
        </p:txBody>
      </p:sp>
      <p:sp>
        <p:nvSpPr>
          <p:cNvPr id="47" name="Textfeld 46">
            <a:extLst>
              <a:ext uri="{FF2B5EF4-FFF2-40B4-BE49-F238E27FC236}">
                <a16:creationId xmlns:a16="http://schemas.microsoft.com/office/drawing/2014/main" id="{13FF2480-274E-EF43-B246-38FA7E4F6CFF}"/>
              </a:ext>
            </a:extLst>
          </p:cNvPr>
          <p:cNvSpPr txBox="1"/>
          <p:nvPr/>
        </p:nvSpPr>
        <p:spPr>
          <a:xfrm>
            <a:off x="7843365" y="3626567"/>
            <a:ext cx="1908628" cy="548190"/>
          </a:xfrm>
          <a:prstGeom prst="rect">
            <a:avLst/>
          </a:prstGeom>
          <a:noFill/>
        </p:spPr>
        <p:txBody>
          <a:bodyPr wrap="square" lIns="0" tIns="90000" rIns="0" bIns="46800" rtlCol="0">
            <a:noAutofit/>
          </a:bodyPr>
          <a:lstStyle/>
          <a:p>
            <a:pPr algn="ctr"/>
            <a:r>
              <a:rPr lang="de-CH" sz="1200" dirty="0">
                <a:solidFill>
                  <a:srgbClr val="48908F"/>
                </a:solidFill>
              </a:rPr>
              <a:t>Wirtschaftsprüfer</a:t>
            </a:r>
          </a:p>
        </p:txBody>
      </p:sp>
      <p:sp>
        <p:nvSpPr>
          <p:cNvPr id="55" name="Textfeld 54">
            <a:extLst>
              <a:ext uri="{FF2B5EF4-FFF2-40B4-BE49-F238E27FC236}">
                <a16:creationId xmlns:a16="http://schemas.microsoft.com/office/drawing/2014/main" id="{7227184C-A333-E94E-99EB-F3E0FBE53ACD}"/>
              </a:ext>
            </a:extLst>
          </p:cNvPr>
          <p:cNvSpPr txBox="1"/>
          <p:nvPr/>
        </p:nvSpPr>
        <p:spPr>
          <a:xfrm>
            <a:off x="3820000" y="5772171"/>
            <a:ext cx="1958482" cy="548190"/>
          </a:xfrm>
          <a:prstGeom prst="rect">
            <a:avLst/>
          </a:prstGeom>
          <a:noFill/>
        </p:spPr>
        <p:txBody>
          <a:bodyPr wrap="square" lIns="0" tIns="90000" rIns="0" bIns="46800" rtlCol="0">
            <a:noAutofit/>
          </a:bodyPr>
          <a:lstStyle/>
          <a:p>
            <a:pPr algn="ctr"/>
            <a:r>
              <a:rPr lang="de-CH" sz="1200" dirty="0">
                <a:solidFill>
                  <a:srgbClr val="48908F"/>
                </a:solidFill>
              </a:rPr>
              <a:t>Single- und </a:t>
            </a:r>
          </a:p>
          <a:p>
            <a:pPr algn="ctr"/>
            <a:r>
              <a:rPr lang="de-CH" sz="1200" dirty="0">
                <a:solidFill>
                  <a:srgbClr val="48908F"/>
                </a:solidFill>
              </a:rPr>
              <a:t>Teilfonds</a:t>
            </a:r>
          </a:p>
        </p:txBody>
      </p:sp>
      <p:sp>
        <p:nvSpPr>
          <p:cNvPr id="56" name="Textfeld 55">
            <a:extLst>
              <a:ext uri="{FF2B5EF4-FFF2-40B4-BE49-F238E27FC236}">
                <a16:creationId xmlns:a16="http://schemas.microsoft.com/office/drawing/2014/main" id="{26CD5D39-22AB-054E-9B51-FF1550FADB6D}"/>
              </a:ext>
            </a:extLst>
          </p:cNvPr>
          <p:cNvSpPr txBox="1"/>
          <p:nvPr/>
        </p:nvSpPr>
        <p:spPr>
          <a:xfrm>
            <a:off x="6076159" y="5772171"/>
            <a:ext cx="1537970" cy="548190"/>
          </a:xfrm>
          <a:prstGeom prst="rect">
            <a:avLst/>
          </a:prstGeom>
          <a:noFill/>
        </p:spPr>
        <p:txBody>
          <a:bodyPr wrap="square" lIns="0" tIns="90000" rIns="0" bIns="46800" rtlCol="0">
            <a:noAutofit/>
          </a:bodyPr>
          <a:lstStyle/>
          <a:p>
            <a:pPr algn="ctr"/>
            <a:r>
              <a:rPr lang="de-CH" sz="1200" dirty="0">
                <a:solidFill>
                  <a:srgbClr val="48908F"/>
                </a:solidFill>
              </a:rPr>
              <a:t>Rechtsanwälte</a:t>
            </a:r>
          </a:p>
        </p:txBody>
      </p:sp>
      <p:sp>
        <p:nvSpPr>
          <p:cNvPr id="57" name="Textfeld 56">
            <a:extLst>
              <a:ext uri="{FF2B5EF4-FFF2-40B4-BE49-F238E27FC236}">
                <a16:creationId xmlns:a16="http://schemas.microsoft.com/office/drawing/2014/main" id="{E4A2ABDA-111E-104A-9F68-8E81E981721F}"/>
              </a:ext>
            </a:extLst>
          </p:cNvPr>
          <p:cNvSpPr txBox="1"/>
          <p:nvPr/>
        </p:nvSpPr>
        <p:spPr>
          <a:xfrm>
            <a:off x="7878805" y="5772171"/>
            <a:ext cx="1908628" cy="548190"/>
          </a:xfrm>
          <a:prstGeom prst="rect">
            <a:avLst/>
          </a:prstGeom>
          <a:noFill/>
        </p:spPr>
        <p:txBody>
          <a:bodyPr wrap="square" lIns="0" tIns="90000" rIns="0" bIns="46800" rtlCol="0">
            <a:noAutofit/>
          </a:bodyPr>
          <a:lstStyle/>
          <a:p>
            <a:pPr algn="ctr"/>
            <a:r>
              <a:rPr lang="de-CH" sz="1200" dirty="0">
                <a:solidFill>
                  <a:srgbClr val="48908F"/>
                </a:solidFill>
              </a:rPr>
              <a:t>Gemeinnützige </a:t>
            </a:r>
          </a:p>
          <a:p>
            <a:pPr algn="ctr"/>
            <a:r>
              <a:rPr lang="de-CH" sz="1200" dirty="0">
                <a:solidFill>
                  <a:srgbClr val="48908F"/>
                </a:solidFill>
              </a:rPr>
              <a:t>Stiftungen</a:t>
            </a:r>
          </a:p>
        </p:txBody>
      </p:sp>
      <p:sp>
        <p:nvSpPr>
          <p:cNvPr id="58" name="Textfeld 57">
            <a:extLst>
              <a:ext uri="{FF2B5EF4-FFF2-40B4-BE49-F238E27FC236}">
                <a16:creationId xmlns:a16="http://schemas.microsoft.com/office/drawing/2014/main" id="{A28B5EDC-AC51-8C42-9446-B32C609ABE5F}"/>
              </a:ext>
            </a:extLst>
          </p:cNvPr>
          <p:cNvSpPr txBox="1"/>
          <p:nvPr/>
        </p:nvSpPr>
        <p:spPr>
          <a:xfrm>
            <a:off x="1841533" y="5772171"/>
            <a:ext cx="1958482" cy="548190"/>
          </a:xfrm>
          <a:prstGeom prst="rect">
            <a:avLst/>
          </a:prstGeom>
          <a:noFill/>
        </p:spPr>
        <p:txBody>
          <a:bodyPr wrap="square" lIns="0" tIns="90000" rIns="0" bIns="46800" rtlCol="0">
            <a:noAutofit/>
          </a:bodyPr>
          <a:lstStyle/>
          <a:p>
            <a:pPr algn="ctr"/>
            <a:r>
              <a:rPr lang="de-CH" sz="1200" dirty="0">
                <a:solidFill>
                  <a:srgbClr val="48908F"/>
                </a:solidFill>
              </a:rPr>
              <a:t>Treuhänder</a:t>
            </a:r>
          </a:p>
        </p:txBody>
      </p:sp>
      <p:sp>
        <p:nvSpPr>
          <p:cNvPr id="21" name="Textfeld 20">
            <a:extLst>
              <a:ext uri="{FF2B5EF4-FFF2-40B4-BE49-F238E27FC236}">
                <a16:creationId xmlns:a16="http://schemas.microsoft.com/office/drawing/2014/main" id="{CEB786FF-7FC1-6F4A-B34A-7096F226A0E6}"/>
              </a:ext>
            </a:extLst>
          </p:cNvPr>
          <p:cNvSpPr txBox="1"/>
          <p:nvPr/>
        </p:nvSpPr>
        <p:spPr>
          <a:xfrm>
            <a:off x="8439870" y="2730876"/>
            <a:ext cx="482562" cy="755651"/>
          </a:xfrm>
          <a:prstGeom prst="rect">
            <a:avLst/>
          </a:prstGeom>
          <a:noFill/>
        </p:spPr>
        <p:txBody>
          <a:bodyPr wrap="square" lIns="0" tIns="90000" rIns="0" bIns="46800" rtlCol="0">
            <a:noAutofit/>
          </a:bodyPr>
          <a:lstStyle/>
          <a:p>
            <a:pPr algn="ctr"/>
            <a:r>
              <a:rPr lang="de-CH" sz="2400" dirty="0">
                <a:solidFill>
                  <a:srgbClr val="48908F"/>
                </a:solidFill>
              </a:rPr>
              <a:t>92</a:t>
            </a:r>
          </a:p>
        </p:txBody>
      </p:sp>
      <p:sp>
        <p:nvSpPr>
          <p:cNvPr id="22" name="Textfeld 21">
            <a:extLst>
              <a:ext uri="{FF2B5EF4-FFF2-40B4-BE49-F238E27FC236}">
                <a16:creationId xmlns:a16="http://schemas.microsoft.com/office/drawing/2014/main" id="{4BB98733-B61D-2E4F-BD50-B5878A072292}"/>
              </a:ext>
            </a:extLst>
          </p:cNvPr>
          <p:cNvSpPr txBox="1"/>
          <p:nvPr/>
        </p:nvSpPr>
        <p:spPr>
          <a:xfrm>
            <a:off x="9856481" y="3626567"/>
            <a:ext cx="1908628" cy="548190"/>
          </a:xfrm>
          <a:prstGeom prst="rect">
            <a:avLst/>
          </a:prstGeom>
          <a:noFill/>
        </p:spPr>
        <p:txBody>
          <a:bodyPr wrap="square" lIns="0" tIns="90000" rIns="0" bIns="46800" rtlCol="0">
            <a:noAutofit/>
          </a:bodyPr>
          <a:lstStyle/>
          <a:p>
            <a:pPr algn="ctr"/>
            <a:r>
              <a:rPr lang="de-CH" sz="1200" dirty="0">
                <a:solidFill>
                  <a:srgbClr val="48908F"/>
                </a:solidFill>
              </a:rPr>
              <a:t>VT-Dienstleister</a:t>
            </a:r>
          </a:p>
        </p:txBody>
      </p:sp>
      <p:sp>
        <p:nvSpPr>
          <p:cNvPr id="23" name="Textfeld 22">
            <a:extLst>
              <a:ext uri="{FF2B5EF4-FFF2-40B4-BE49-F238E27FC236}">
                <a16:creationId xmlns:a16="http://schemas.microsoft.com/office/drawing/2014/main" id="{667B1EDC-BD0C-2C40-9F3B-94AD5FDB519D}"/>
              </a:ext>
            </a:extLst>
          </p:cNvPr>
          <p:cNvSpPr txBox="1"/>
          <p:nvPr/>
        </p:nvSpPr>
        <p:spPr>
          <a:xfrm>
            <a:off x="10401218" y="4836784"/>
            <a:ext cx="818932" cy="755651"/>
          </a:xfrm>
          <a:prstGeom prst="rect">
            <a:avLst/>
          </a:prstGeom>
          <a:noFill/>
        </p:spPr>
        <p:txBody>
          <a:bodyPr wrap="square" lIns="0" tIns="90000" rIns="0" bIns="46800" rtlCol="0">
            <a:noAutofit/>
          </a:bodyPr>
          <a:lstStyle/>
          <a:p>
            <a:pPr algn="ctr"/>
            <a:r>
              <a:rPr lang="de-CH" sz="2400" dirty="0">
                <a:solidFill>
                  <a:srgbClr val="48908F"/>
                </a:solidFill>
              </a:rPr>
              <a:t>93</a:t>
            </a:r>
          </a:p>
        </p:txBody>
      </p:sp>
      <p:sp>
        <p:nvSpPr>
          <p:cNvPr id="24" name="Textfeld 23">
            <a:extLst>
              <a:ext uri="{FF2B5EF4-FFF2-40B4-BE49-F238E27FC236}">
                <a16:creationId xmlns:a16="http://schemas.microsoft.com/office/drawing/2014/main" id="{9F006CF9-E38F-EA4F-B282-86578DD0D3D1}"/>
              </a:ext>
            </a:extLst>
          </p:cNvPr>
          <p:cNvSpPr txBox="1"/>
          <p:nvPr/>
        </p:nvSpPr>
        <p:spPr>
          <a:xfrm>
            <a:off x="9856481" y="5772171"/>
            <a:ext cx="1908628" cy="548190"/>
          </a:xfrm>
          <a:prstGeom prst="rect">
            <a:avLst/>
          </a:prstGeom>
          <a:noFill/>
        </p:spPr>
        <p:txBody>
          <a:bodyPr wrap="square" lIns="0" tIns="90000" rIns="0" bIns="46800" rtlCol="0">
            <a:noAutofit/>
          </a:bodyPr>
          <a:lstStyle/>
          <a:p>
            <a:pPr algn="ctr"/>
            <a:r>
              <a:rPr lang="de-CH" sz="1200" dirty="0" err="1">
                <a:solidFill>
                  <a:srgbClr val="48908F"/>
                </a:solidFill>
              </a:rPr>
              <a:t>Chartered</a:t>
            </a:r>
            <a:r>
              <a:rPr lang="de-CH" sz="1200" dirty="0">
                <a:solidFill>
                  <a:srgbClr val="48908F"/>
                </a:solidFill>
              </a:rPr>
              <a:t> Financial </a:t>
            </a:r>
            <a:br>
              <a:rPr lang="de-CH" sz="1200" dirty="0">
                <a:solidFill>
                  <a:srgbClr val="48908F"/>
                </a:solidFill>
              </a:rPr>
            </a:br>
            <a:r>
              <a:rPr lang="de-CH" sz="1200" dirty="0" err="1">
                <a:solidFill>
                  <a:srgbClr val="48908F"/>
                </a:solidFill>
              </a:rPr>
              <a:t>Analysts</a:t>
            </a:r>
            <a:endParaRPr lang="de-CH" sz="1200" dirty="0">
              <a:solidFill>
                <a:srgbClr val="48908F"/>
              </a:solidFill>
            </a:endParaRPr>
          </a:p>
        </p:txBody>
      </p:sp>
      <p:pic>
        <p:nvPicPr>
          <p:cNvPr id="6" name="Grafik 5">
            <a:extLst>
              <a:ext uri="{FF2B5EF4-FFF2-40B4-BE49-F238E27FC236}">
                <a16:creationId xmlns:a16="http://schemas.microsoft.com/office/drawing/2014/main" id="{13413F3D-3534-DE40-B11D-5F41E33217AA}"/>
              </a:ext>
            </a:extLst>
          </p:cNvPr>
          <p:cNvPicPr>
            <a:picLocks noChangeAspect="1"/>
          </p:cNvPicPr>
          <p:nvPr/>
        </p:nvPicPr>
        <p:blipFill>
          <a:blip r:embed="rId3"/>
          <a:stretch>
            <a:fillRect/>
          </a:stretch>
        </p:blipFill>
        <p:spPr>
          <a:xfrm>
            <a:off x="911225" y="2302012"/>
            <a:ext cx="10455319" cy="3380291"/>
          </a:xfrm>
          <a:prstGeom prst="rect">
            <a:avLst/>
          </a:prstGeom>
        </p:spPr>
      </p:pic>
      <p:sp>
        <p:nvSpPr>
          <p:cNvPr id="13" name="Textfeld 12">
            <a:extLst>
              <a:ext uri="{FF2B5EF4-FFF2-40B4-BE49-F238E27FC236}">
                <a16:creationId xmlns:a16="http://schemas.microsoft.com/office/drawing/2014/main" id="{73069534-BEC5-423A-EF3C-64B21463D44D}"/>
              </a:ext>
            </a:extLst>
          </p:cNvPr>
          <p:cNvSpPr txBox="1"/>
          <p:nvPr/>
        </p:nvSpPr>
        <p:spPr>
          <a:xfrm>
            <a:off x="2088856" y="3621292"/>
            <a:ext cx="1958482" cy="548190"/>
          </a:xfrm>
          <a:prstGeom prst="rect">
            <a:avLst/>
          </a:prstGeom>
          <a:noFill/>
        </p:spPr>
        <p:txBody>
          <a:bodyPr wrap="square" lIns="0" tIns="90000" rIns="0" bIns="46800" rtlCol="0">
            <a:noAutofit/>
          </a:bodyPr>
          <a:lstStyle/>
          <a:p>
            <a:pPr algn="ctr"/>
            <a:r>
              <a:rPr lang="de-CH" sz="1200" dirty="0">
                <a:solidFill>
                  <a:srgbClr val="48908F"/>
                </a:solidFill>
              </a:rPr>
              <a:t>Banken</a:t>
            </a:r>
          </a:p>
        </p:txBody>
      </p:sp>
      <p:sp>
        <p:nvSpPr>
          <p:cNvPr id="14" name="Textfeld 13">
            <a:extLst>
              <a:ext uri="{FF2B5EF4-FFF2-40B4-BE49-F238E27FC236}">
                <a16:creationId xmlns:a16="http://schemas.microsoft.com/office/drawing/2014/main" id="{358F80A3-B95A-A53A-992C-57A1E2D4AF19}"/>
              </a:ext>
            </a:extLst>
          </p:cNvPr>
          <p:cNvSpPr txBox="1"/>
          <p:nvPr/>
        </p:nvSpPr>
        <p:spPr>
          <a:xfrm>
            <a:off x="10481031" y="2735610"/>
            <a:ext cx="482562" cy="755651"/>
          </a:xfrm>
          <a:prstGeom prst="rect">
            <a:avLst/>
          </a:prstGeom>
          <a:noFill/>
        </p:spPr>
        <p:txBody>
          <a:bodyPr wrap="square" lIns="0" tIns="90000" rIns="0" bIns="46800" rtlCol="0">
            <a:noAutofit/>
          </a:bodyPr>
          <a:lstStyle/>
          <a:p>
            <a:pPr algn="ctr"/>
            <a:r>
              <a:rPr lang="de-CH" sz="2400" dirty="0">
                <a:solidFill>
                  <a:srgbClr val="48908F"/>
                </a:solidFill>
              </a:rPr>
              <a:t>22</a:t>
            </a:r>
          </a:p>
        </p:txBody>
      </p:sp>
      <p:grpSp>
        <p:nvGrpSpPr>
          <p:cNvPr id="15" name="Gruppieren 14">
            <a:extLst>
              <a:ext uri="{FF2B5EF4-FFF2-40B4-BE49-F238E27FC236}">
                <a16:creationId xmlns:a16="http://schemas.microsoft.com/office/drawing/2014/main" id="{6A019E0F-0E3D-0F6C-2A5F-768C69D5E82A}"/>
              </a:ext>
            </a:extLst>
          </p:cNvPr>
          <p:cNvGrpSpPr/>
          <p:nvPr/>
        </p:nvGrpSpPr>
        <p:grpSpPr>
          <a:xfrm>
            <a:off x="2248007" y="2367184"/>
            <a:ext cx="1176728" cy="1173611"/>
            <a:chOff x="2510609" y="1815413"/>
            <a:chExt cx="1176728" cy="1173611"/>
          </a:xfrm>
        </p:grpSpPr>
        <p:sp>
          <p:nvSpPr>
            <p:cNvPr id="8" name="Ellipse 7">
              <a:extLst>
                <a:ext uri="{FF2B5EF4-FFF2-40B4-BE49-F238E27FC236}">
                  <a16:creationId xmlns:a16="http://schemas.microsoft.com/office/drawing/2014/main" id="{A99F0D54-1CC0-39FE-A0F4-FD0257BDA9B4}"/>
                </a:ext>
              </a:extLst>
            </p:cNvPr>
            <p:cNvSpPr/>
            <p:nvPr/>
          </p:nvSpPr>
          <p:spPr>
            <a:xfrm>
              <a:off x="2510609" y="1815413"/>
              <a:ext cx="1176728" cy="1173611"/>
            </a:xfrm>
            <a:prstGeom prst="ellipse">
              <a:avLst/>
            </a:prstGeom>
            <a:solidFill>
              <a:srgbClr val="E3E9E7"/>
            </a:solidFill>
            <a:ln>
              <a:solidFill>
                <a:srgbClr val="81A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Textfeld 30">
              <a:extLst>
                <a:ext uri="{FF2B5EF4-FFF2-40B4-BE49-F238E27FC236}">
                  <a16:creationId xmlns:a16="http://schemas.microsoft.com/office/drawing/2014/main" id="{F2614D6C-E605-9444-8886-1CEE6884ACC4}"/>
                </a:ext>
              </a:extLst>
            </p:cNvPr>
            <p:cNvSpPr txBox="1"/>
            <p:nvPr/>
          </p:nvSpPr>
          <p:spPr>
            <a:xfrm>
              <a:off x="2836371" y="2079246"/>
              <a:ext cx="482562" cy="755651"/>
            </a:xfrm>
            <a:prstGeom prst="rect">
              <a:avLst/>
            </a:prstGeom>
            <a:noFill/>
          </p:spPr>
          <p:txBody>
            <a:bodyPr wrap="square" lIns="0" tIns="90000" rIns="0" bIns="46800" rtlCol="0">
              <a:noAutofit/>
            </a:bodyPr>
            <a:lstStyle/>
            <a:p>
              <a:pPr algn="ctr"/>
              <a:r>
                <a:rPr lang="de-CH" sz="2400" dirty="0">
                  <a:solidFill>
                    <a:srgbClr val="48908F"/>
                  </a:solidFill>
                </a:rPr>
                <a:t>11</a:t>
              </a:r>
            </a:p>
          </p:txBody>
        </p:sp>
      </p:grpSp>
    </p:spTree>
    <p:extLst>
      <p:ext uri="{BB962C8B-B14F-4D97-AF65-F5344CB8AC3E}">
        <p14:creationId xmlns:p14="http://schemas.microsoft.com/office/powerpoint/2010/main" val="1364803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DE151A91-B80F-F24C-8B07-235ADB483247}"/>
              </a:ext>
            </a:extLst>
          </p:cNvPr>
          <p:cNvSpPr txBox="1"/>
          <p:nvPr/>
        </p:nvSpPr>
        <p:spPr>
          <a:xfrm>
            <a:off x="0" y="1755058"/>
            <a:ext cx="12192000" cy="5102942"/>
          </a:xfrm>
          <a:prstGeom prst="rect">
            <a:avLst/>
          </a:prstGeom>
          <a:solidFill>
            <a:srgbClr val="E3E9E7"/>
          </a:solidFill>
        </p:spPr>
        <p:txBody>
          <a:bodyPr wrap="square" lIns="936000" tIns="468000" rIns="432000" bIns="46800" rtlCol="0">
            <a:noAutofit/>
          </a:bodyPr>
          <a:lstStyle/>
          <a:p>
            <a:endParaRPr lang="de-CH" sz="1400" dirty="0">
              <a:solidFill>
                <a:srgbClr val="025378"/>
              </a:solidFill>
            </a:endParaRPr>
          </a:p>
        </p:txBody>
      </p:sp>
      <p:sp>
        <p:nvSpPr>
          <p:cNvPr id="3" name="Titel 2">
            <a:extLst>
              <a:ext uri="{FF2B5EF4-FFF2-40B4-BE49-F238E27FC236}">
                <a16:creationId xmlns:a16="http://schemas.microsoft.com/office/drawing/2014/main" id="{C2F035E4-74C7-634B-BE29-9FBFEA2C3F66}"/>
              </a:ext>
            </a:extLst>
          </p:cNvPr>
          <p:cNvSpPr>
            <a:spLocks noGrp="1"/>
          </p:cNvSpPr>
          <p:nvPr>
            <p:ph type="title"/>
          </p:nvPr>
        </p:nvSpPr>
        <p:spPr>
          <a:xfrm>
            <a:off x="911225" y="492368"/>
            <a:ext cx="6998335" cy="862325"/>
          </a:xfrm>
        </p:spPr>
        <p:txBody>
          <a:bodyPr>
            <a:noAutofit/>
          </a:bodyPr>
          <a:lstStyle/>
          <a:p>
            <a:r>
              <a:rPr lang="de-DE" sz="2200" b="1" dirty="0"/>
              <a:t>Perfekte Verbindung zwischen</a:t>
            </a:r>
            <a:br>
              <a:rPr lang="de-DE" sz="2200" b="1" dirty="0"/>
            </a:br>
            <a:r>
              <a:rPr lang="de-DE" sz="2200" b="1" dirty="0"/>
              <a:t>Langfristigkeit und Innovation</a:t>
            </a:r>
          </a:p>
        </p:txBody>
      </p:sp>
      <p:sp>
        <p:nvSpPr>
          <p:cNvPr id="19" name="Oval 18">
            <a:extLst>
              <a:ext uri="{FF2B5EF4-FFF2-40B4-BE49-F238E27FC236}">
                <a16:creationId xmlns:a16="http://schemas.microsoft.com/office/drawing/2014/main" id="{1206D5A5-E879-A544-BFAE-0F9EA8E73B22}"/>
              </a:ext>
            </a:extLst>
          </p:cNvPr>
          <p:cNvSpPr/>
          <p:nvPr/>
        </p:nvSpPr>
        <p:spPr>
          <a:xfrm>
            <a:off x="675360" y="3081536"/>
            <a:ext cx="2446459" cy="242426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51999" rtlCol="0" anchor="t" anchorCtr="0"/>
          <a:lstStyle/>
          <a:p>
            <a:pPr algn="ctr"/>
            <a:endParaRPr lang="de-CH" sz="2600" dirty="0">
              <a:solidFill>
                <a:srgbClr val="025378"/>
              </a:solidFill>
            </a:endParaRPr>
          </a:p>
        </p:txBody>
      </p:sp>
      <p:sp>
        <p:nvSpPr>
          <p:cNvPr id="20" name="Oval 19">
            <a:extLst>
              <a:ext uri="{FF2B5EF4-FFF2-40B4-BE49-F238E27FC236}">
                <a16:creationId xmlns:a16="http://schemas.microsoft.com/office/drawing/2014/main" id="{BE10E987-37E6-D940-B2A6-E958B693557B}"/>
              </a:ext>
            </a:extLst>
          </p:cNvPr>
          <p:cNvSpPr/>
          <p:nvPr/>
        </p:nvSpPr>
        <p:spPr>
          <a:xfrm>
            <a:off x="3451164" y="3081536"/>
            <a:ext cx="2446459" cy="242426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51999" rtlCol="0" anchor="t" anchorCtr="0"/>
          <a:lstStyle/>
          <a:p>
            <a:pPr algn="ctr"/>
            <a:endParaRPr lang="de-CH" sz="2600" dirty="0">
              <a:solidFill>
                <a:srgbClr val="025378"/>
              </a:solidFill>
            </a:endParaRPr>
          </a:p>
        </p:txBody>
      </p:sp>
      <p:sp>
        <p:nvSpPr>
          <p:cNvPr id="21" name="Oval 20">
            <a:extLst>
              <a:ext uri="{FF2B5EF4-FFF2-40B4-BE49-F238E27FC236}">
                <a16:creationId xmlns:a16="http://schemas.microsoft.com/office/drawing/2014/main" id="{9CD45EE8-909E-BF48-AA79-D0BAC720F402}"/>
              </a:ext>
            </a:extLst>
          </p:cNvPr>
          <p:cNvSpPr/>
          <p:nvPr/>
        </p:nvSpPr>
        <p:spPr>
          <a:xfrm>
            <a:off x="6226968" y="3081536"/>
            <a:ext cx="2446459" cy="242426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51999" rtlCol="0" anchor="t" anchorCtr="0"/>
          <a:lstStyle/>
          <a:p>
            <a:pPr algn="ctr"/>
            <a:endParaRPr lang="de-CH" sz="2600" dirty="0">
              <a:solidFill>
                <a:srgbClr val="025378"/>
              </a:solidFill>
            </a:endParaRPr>
          </a:p>
        </p:txBody>
      </p:sp>
      <p:sp>
        <p:nvSpPr>
          <p:cNvPr id="22" name="Oval 21">
            <a:extLst>
              <a:ext uri="{FF2B5EF4-FFF2-40B4-BE49-F238E27FC236}">
                <a16:creationId xmlns:a16="http://schemas.microsoft.com/office/drawing/2014/main" id="{9F66E5E6-A8C8-7044-99BE-296E3F6A7B35}"/>
              </a:ext>
            </a:extLst>
          </p:cNvPr>
          <p:cNvSpPr/>
          <p:nvPr/>
        </p:nvSpPr>
        <p:spPr>
          <a:xfrm>
            <a:off x="9002772" y="3081536"/>
            <a:ext cx="2446459" cy="242426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51999" rtlCol="0" anchor="t" anchorCtr="0"/>
          <a:lstStyle/>
          <a:p>
            <a:pPr algn="ctr"/>
            <a:endParaRPr lang="de-CH" sz="2600" dirty="0">
              <a:solidFill>
                <a:srgbClr val="025378"/>
              </a:solidFill>
            </a:endParaRPr>
          </a:p>
        </p:txBody>
      </p:sp>
      <p:pic>
        <p:nvPicPr>
          <p:cNvPr id="4" name="Grafik 3">
            <a:extLst>
              <a:ext uri="{FF2B5EF4-FFF2-40B4-BE49-F238E27FC236}">
                <a16:creationId xmlns:a16="http://schemas.microsoft.com/office/drawing/2014/main" id="{D37E4269-6DCD-F546-BB1E-07FF3F392C69}"/>
              </a:ext>
            </a:extLst>
          </p:cNvPr>
          <p:cNvPicPr>
            <a:picLocks noChangeAspect="1"/>
          </p:cNvPicPr>
          <p:nvPr/>
        </p:nvPicPr>
        <p:blipFill>
          <a:blip r:embed="rId3"/>
          <a:stretch>
            <a:fillRect/>
          </a:stretch>
        </p:blipFill>
        <p:spPr>
          <a:xfrm>
            <a:off x="1673852" y="3672773"/>
            <a:ext cx="449473" cy="665220"/>
          </a:xfrm>
          <a:prstGeom prst="rect">
            <a:avLst/>
          </a:prstGeom>
        </p:spPr>
      </p:pic>
      <p:pic>
        <p:nvPicPr>
          <p:cNvPr id="10" name="Grafik 9" descr="Ein Bild, das Text, Elektronik, Anzeige, Screenshot enthält.&#10;&#10;Automatisch generierte Beschreibung">
            <a:extLst>
              <a:ext uri="{FF2B5EF4-FFF2-40B4-BE49-F238E27FC236}">
                <a16:creationId xmlns:a16="http://schemas.microsoft.com/office/drawing/2014/main" id="{A02A6D10-0F08-9944-BFC9-B2BACC48034C}"/>
              </a:ext>
            </a:extLst>
          </p:cNvPr>
          <p:cNvPicPr>
            <a:picLocks noChangeAspect="1"/>
          </p:cNvPicPr>
          <p:nvPr/>
        </p:nvPicPr>
        <p:blipFill>
          <a:blip r:embed="rId4"/>
          <a:stretch>
            <a:fillRect/>
          </a:stretch>
        </p:blipFill>
        <p:spPr>
          <a:xfrm>
            <a:off x="7216471" y="3713225"/>
            <a:ext cx="467452" cy="593304"/>
          </a:xfrm>
          <a:prstGeom prst="rect">
            <a:avLst/>
          </a:prstGeom>
        </p:spPr>
      </p:pic>
      <p:pic>
        <p:nvPicPr>
          <p:cNvPr id="12" name="Grafik 11">
            <a:extLst>
              <a:ext uri="{FF2B5EF4-FFF2-40B4-BE49-F238E27FC236}">
                <a16:creationId xmlns:a16="http://schemas.microsoft.com/office/drawing/2014/main" id="{526E8FB1-E10C-1541-A760-D6047CF66417}"/>
              </a:ext>
            </a:extLst>
          </p:cNvPr>
          <p:cNvPicPr>
            <a:picLocks noChangeAspect="1"/>
          </p:cNvPicPr>
          <p:nvPr/>
        </p:nvPicPr>
        <p:blipFill>
          <a:blip r:embed="rId5"/>
          <a:stretch>
            <a:fillRect/>
          </a:stretch>
        </p:blipFill>
        <p:spPr>
          <a:xfrm>
            <a:off x="4368750" y="3762668"/>
            <a:ext cx="611283" cy="485431"/>
          </a:xfrm>
          <a:prstGeom prst="rect">
            <a:avLst/>
          </a:prstGeom>
        </p:spPr>
      </p:pic>
      <p:pic>
        <p:nvPicPr>
          <p:cNvPr id="14" name="Grafik 13">
            <a:extLst>
              <a:ext uri="{FF2B5EF4-FFF2-40B4-BE49-F238E27FC236}">
                <a16:creationId xmlns:a16="http://schemas.microsoft.com/office/drawing/2014/main" id="{8624FBDF-EE45-1643-B79E-75C03FD151F6}"/>
              </a:ext>
            </a:extLst>
          </p:cNvPr>
          <p:cNvPicPr>
            <a:picLocks noChangeAspect="1"/>
          </p:cNvPicPr>
          <p:nvPr/>
        </p:nvPicPr>
        <p:blipFill>
          <a:blip r:embed="rId6"/>
          <a:stretch>
            <a:fillRect/>
          </a:stretch>
        </p:blipFill>
        <p:spPr>
          <a:xfrm>
            <a:off x="9913033" y="3600858"/>
            <a:ext cx="665220" cy="647241"/>
          </a:xfrm>
          <a:prstGeom prst="rect">
            <a:avLst/>
          </a:prstGeom>
        </p:spPr>
      </p:pic>
      <p:sp>
        <p:nvSpPr>
          <p:cNvPr id="33" name="Textfeld 32">
            <a:extLst>
              <a:ext uri="{FF2B5EF4-FFF2-40B4-BE49-F238E27FC236}">
                <a16:creationId xmlns:a16="http://schemas.microsoft.com/office/drawing/2014/main" id="{3F2AA3A3-C220-904A-946E-0150841B4EB4}"/>
              </a:ext>
            </a:extLst>
          </p:cNvPr>
          <p:cNvSpPr txBox="1"/>
          <p:nvPr/>
        </p:nvSpPr>
        <p:spPr>
          <a:xfrm>
            <a:off x="919348" y="4448282"/>
            <a:ext cx="1958482" cy="548190"/>
          </a:xfrm>
          <a:prstGeom prst="rect">
            <a:avLst/>
          </a:prstGeom>
          <a:noFill/>
        </p:spPr>
        <p:txBody>
          <a:bodyPr wrap="square" lIns="0" tIns="90000" rIns="0" bIns="46800" rtlCol="0">
            <a:noAutofit/>
          </a:bodyPr>
          <a:lstStyle/>
          <a:p>
            <a:pPr algn="ctr"/>
            <a:r>
              <a:rPr lang="de-CH" sz="1200" b="1" dirty="0">
                <a:solidFill>
                  <a:srgbClr val="48908F"/>
                </a:solidFill>
                <a:latin typeface="Calibri" panose="020F0502020204030204" pitchFamily="34" charset="0"/>
                <a:cs typeface="Calibri" panose="020F0502020204030204" pitchFamily="34" charset="0"/>
              </a:rPr>
              <a:t>QUALITÄT UND</a:t>
            </a:r>
          </a:p>
          <a:p>
            <a:pPr algn="ctr"/>
            <a:r>
              <a:rPr lang="de-CH" sz="1200" b="1" dirty="0">
                <a:solidFill>
                  <a:srgbClr val="48908F"/>
                </a:solidFill>
                <a:latin typeface="Calibri" panose="020F0502020204030204" pitchFamily="34" charset="0"/>
                <a:cs typeface="Calibri" panose="020F0502020204030204" pitchFamily="34" charset="0"/>
              </a:rPr>
              <a:t>INNOVATIONSKRAFT</a:t>
            </a:r>
          </a:p>
        </p:txBody>
      </p:sp>
      <p:sp>
        <p:nvSpPr>
          <p:cNvPr id="36" name="Textfeld 35">
            <a:extLst>
              <a:ext uri="{FF2B5EF4-FFF2-40B4-BE49-F238E27FC236}">
                <a16:creationId xmlns:a16="http://schemas.microsoft.com/office/drawing/2014/main" id="{1AD75730-3889-4B48-89EC-4F3CBF9825B9}"/>
              </a:ext>
            </a:extLst>
          </p:cNvPr>
          <p:cNvSpPr txBox="1"/>
          <p:nvPr/>
        </p:nvSpPr>
        <p:spPr>
          <a:xfrm>
            <a:off x="3695151" y="4448282"/>
            <a:ext cx="1958482" cy="548190"/>
          </a:xfrm>
          <a:prstGeom prst="rect">
            <a:avLst/>
          </a:prstGeom>
          <a:noFill/>
        </p:spPr>
        <p:txBody>
          <a:bodyPr wrap="square" lIns="0" tIns="90000" rIns="0" bIns="46800" rtlCol="0">
            <a:noAutofit/>
          </a:bodyPr>
          <a:lstStyle/>
          <a:p>
            <a:pPr algn="ctr"/>
            <a:r>
              <a:rPr lang="de-CH" sz="1200" b="1" dirty="0">
                <a:solidFill>
                  <a:srgbClr val="48908F"/>
                </a:solidFill>
              </a:rPr>
              <a:t>STABILITÄT UND</a:t>
            </a:r>
          </a:p>
          <a:p>
            <a:pPr algn="ctr"/>
            <a:r>
              <a:rPr lang="de-CH" sz="1200" b="1" dirty="0">
                <a:solidFill>
                  <a:srgbClr val="48908F"/>
                </a:solidFill>
              </a:rPr>
              <a:t>RECHTSSICHERHEIT</a:t>
            </a:r>
          </a:p>
        </p:txBody>
      </p:sp>
      <p:sp>
        <p:nvSpPr>
          <p:cNvPr id="37" name="Textfeld 36">
            <a:extLst>
              <a:ext uri="{FF2B5EF4-FFF2-40B4-BE49-F238E27FC236}">
                <a16:creationId xmlns:a16="http://schemas.microsoft.com/office/drawing/2014/main" id="{99140A41-B5E7-834A-BE0F-180C774433B2}"/>
              </a:ext>
            </a:extLst>
          </p:cNvPr>
          <p:cNvSpPr txBox="1"/>
          <p:nvPr/>
        </p:nvSpPr>
        <p:spPr>
          <a:xfrm>
            <a:off x="6470956" y="4448282"/>
            <a:ext cx="1958482" cy="548190"/>
          </a:xfrm>
          <a:prstGeom prst="rect">
            <a:avLst/>
          </a:prstGeom>
          <a:noFill/>
        </p:spPr>
        <p:txBody>
          <a:bodyPr wrap="square" lIns="0" tIns="90000" rIns="0" bIns="46800" rtlCol="0">
            <a:noAutofit/>
          </a:bodyPr>
          <a:lstStyle/>
          <a:p>
            <a:pPr algn="ctr"/>
            <a:r>
              <a:rPr lang="de-CH" sz="1200" b="1" dirty="0">
                <a:solidFill>
                  <a:srgbClr val="48908F"/>
                </a:solidFill>
              </a:rPr>
              <a:t>RECHTS- UND STEUERKONFORMITÄT</a:t>
            </a:r>
          </a:p>
        </p:txBody>
      </p:sp>
      <p:sp>
        <p:nvSpPr>
          <p:cNvPr id="42" name="Textfeld 41">
            <a:extLst>
              <a:ext uri="{FF2B5EF4-FFF2-40B4-BE49-F238E27FC236}">
                <a16:creationId xmlns:a16="http://schemas.microsoft.com/office/drawing/2014/main" id="{D546829E-F02B-EE4B-9893-34E1AA26203F}"/>
              </a:ext>
            </a:extLst>
          </p:cNvPr>
          <p:cNvSpPr txBox="1"/>
          <p:nvPr/>
        </p:nvSpPr>
        <p:spPr>
          <a:xfrm>
            <a:off x="9266402" y="4448282"/>
            <a:ext cx="1958482" cy="548190"/>
          </a:xfrm>
          <a:prstGeom prst="rect">
            <a:avLst/>
          </a:prstGeom>
          <a:noFill/>
        </p:spPr>
        <p:txBody>
          <a:bodyPr wrap="square" lIns="0" tIns="90000" rIns="0" bIns="46800" rtlCol="0">
            <a:noAutofit/>
          </a:bodyPr>
          <a:lstStyle/>
          <a:p>
            <a:pPr algn="ctr"/>
            <a:r>
              <a:rPr lang="de-CH" sz="1200" b="1" dirty="0">
                <a:solidFill>
                  <a:srgbClr val="48908F"/>
                </a:solidFill>
              </a:rPr>
              <a:t>NACHHALTIGKEIT UND PHILANTHROPIE</a:t>
            </a:r>
          </a:p>
        </p:txBody>
      </p:sp>
    </p:spTree>
    <p:extLst>
      <p:ext uri="{BB962C8B-B14F-4D97-AF65-F5344CB8AC3E}">
        <p14:creationId xmlns:p14="http://schemas.microsoft.com/office/powerpoint/2010/main" val="3438517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DE151A91-B80F-F24C-8B07-235ADB483247}"/>
              </a:ext>
            </a:extLst>
          </p:cNvPr>
          <p:cNvSpPr txBox="1"/>
          <p:nvPr/>
        </p:nvSpPr>
        <p:spPr>
          <a:xfrm>
            <a:off x="0" y="1755058"/>
            <a:ext cx="12192000" cy="5102942"/>
          </a:xfrm>
          <a:prstGeom prst="rect">
            <a:avLst/>
          </a:prstGeom>
          <a:solidFill>
            <a:srgbClr val="E3E9E7"/>
          </a:solidFill>
        </p:spPr>
        <p:txBody>
          <a:bodyPr wrap="square" lIns="936000" tIns="468000" rIns="432000" bIns="46800" rtlCol="0">
            <a:noAutofit/>
          </a:bodyPr>
          <a:lstStyle/>
          <a:p>
            <a:endParaRPr lang="de-CH" sz="1400" dirty="0">
              <a:solidFill>
                <a:srgbClr val="025378"/>
              </a:solidFill>
            </a:endParaRPr>
          </a:p>
        </p:txBody>
      </p:sp>
      <p:sp>
        <p:nvSpPr>
          <p:cNvPr id="3" name="Titel 2">
            <a:extLst>
              <a:ext uri="{FF2B5EF4-FFF2-40B4-BE49-F238E27FC236}">
                <a16:creationId xmlns:a16="http://schemas.microsoft.com/office/drawing/2014/main" id="{C2F035E4-74C7-634B-BE29-9FBFEA2C3F66}"/>
              </a:ext>
            </a:extLst>
          </p:cNvPr>
          <p:cNvSpPr>
            <a:spLocks noGrp="1"/>
          </p:cNvSpPr>
          <p:nvPr>
            <p:ph type="title"/>
          </p:nvPr>
        </p:nvSpPr>
        <p:spPr>
          <a:xfrm>
            <a:off x="911225" y="492368"/>
            <a:ext cx="6998335" cy="862325"/>
          </a:xfrm>
        </p:spPr>
        <p:txBody>
          <a:bodyPr>
            <a:noAutofit/>
          </a:bodyPr>
          <a:lstStyle/>
          <a:p>
            <a:r>
              <a:rPr lang="de-DE" sz="2200" b="1" dirty="0"/>
              <a:t>Perfekte Verbindung zwischen</a:t>
            </a:r>
            <a:br>
              <a:rPr lang="de-DE" sz="2200" b="1" dirty="0"/>
            </a:br>
            <a:r>
              <a:rPr lang="de-DE" sz="2200" b="1" dirty="0"/>
              <a:t>Langfristigkeit und Innovation</a:t>
            </a:r>
          </a:p>
        </p:txBody>
      </p:sp>
      <p:sp>
        <p:nvSpPr>
          <p:cNvPr id="19" name="Oval 18">
            <a:extLst>
              <a:ext uri="{FF2B5EF4-FFF2-40B4-BE49-F238E27FC236}">
                <a16:creationId xmlns:a16="http://schemas.microsoft.com/office/drawing/2014/main" id="{1206D5A5-E879-A544-BFAE-0F9EA8E73B22}"/>
              </a:ext>
            </a:extLst>
          </p:cNvPr>
          <p:cNvSpPr/>
          <p:nvPr/>
        </p:nvSpPr>
        <p:spPr>
          <a:xfrm>
            <a:off x="675360" y="3081536"/>
            <a:ext cx="2446459" cy="242426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51999" rtlCol="0" anchor="t" anchorCtr="0"/>
          <a:lstStyle/>
          <a:p>
            <a:pPr algn="ctr"/>
            <a:endParaRPr lang="de-CH" sz="2600" dirty="0">
              <a:solidFill>
                <a:srgbClr val="025378"/>
              </a:solidFill>
            </a:endParaRPr>
          </a:p>
        </p:txBody>
      </p:sp>
      <p:sp>
        <p:nvSpPr>
          <p:cNvPr id="33" name="Textfeld 32">
            <a:extLst>
              <a:ext uri="{FF2B5EF4-FFF2-40B4-BE49-F238E27FC236}">
                <a16:creationId xmlns:a16="http://schemas.microsoft.com/office/drawing/2014/main" id="{3F2AA3A3-C220-904A-946E-0150841B4EB4}"/>
              </a:ext>
            </a:extLst>
          </p:cNvPr>
          <p:cNvSpPr txBox="1"/>
          <p:nvPr/>
        </p:nvSpPr>
        <p:spPr>
          <a:xfrm>
            <a:off x="919348" y="4448282"/>
            <a:ext cx="1958482" cy="548190"/>
          </a:xfrm>
          <a:prstGeom prst="rect">
            <a:avLst/>
          </a:prstGeom>
          <a:noFill/>
        </p:spPr>
        <p:txBody>
          <a:bodyPr wrap="square" lIns="0" tIns="90000" rIns="0" bIns="46800" rtlCol="0">
            <a:noAutofit/>
          </a:bodyPr>
          <a:lstStyle/>
          <a:p>
            <a:pPr algn="ctr"/>
            <a:r>
              <a:rPr lang="de-CH" sz="1200" b="1" dirty="0">
                <a:solidFill>
                  <a:srgbClr val="48908F"/>
                </a:solidFill>
                <a:latin typeface="Calibri" panose="020F0502020204030204" pitchFamily="34" charset="0"/>
                <a:cs typeface="Calibri" panose="020F0502020204030204" pitchFamily="34" charset="0"/>
              </a:rPr>
              <a:t>QUALITÄT UND</a:t>
            </a:r>
          </a:p>
          <a:p>
            <a:pPr algn="ctr"/>
            <a:r>
              <a:rPr lang="de-CH" sz="1200" b="1" dirty="0">
                <a:solidFill>
                  <a:srgbClr val="48908F"/>
                </a:solidFill>
                <a:latin typeface="Calibri" panose="020F0502020204030204" pitchFamily="34" charset="0"/>
                <a:cs typeface="Calibri" panose="020F0502020204030204" pitchFamily="34" charset="0"/>
              </a:rPr>
              <a:t>INNOVATIONSKRAFT</a:t>
            </a:r>
          </a:p>
        </p:txBody>
      </p:sp>
      <p:sp>
        <p:nvSpPr>
          <p:cNvPr id="16" name="Textfeld 15">
            <a:extLst>
              <a:ext uri="{FF2B5EF4-FFF2-40B4-BE49-F238E27FC236}">
                <a16:creationId xmlns:a16="http://schemas.microsoft.com/office/drawing/2014/main" id="{28CA7873-2789-E548-BB49-7BD8BE81E982}"/>
              </a:ext>
            </a:extLst>
          </p:cNvPr>
          <p:cNvSpPr txBox="1"/>
          <p:nvPr/>
        </p:nvSpPr>
        <p:spPr>
          <a:xfrm>
            <a:off x="3577362" y="2851043"/>
            <a:ext cx="4599772" cy="3194478"/>
          </a:xfrm>
          <a:prstGeom prst="rect">
            <a:avLst/>
          </a:prstGeom>
          <a:noFill/>
        </p:spPr>
        <p:txBody>
          <a:bodyPr wrap="square" lIns="0" tIns="90000" rIns="108000" bIns="46800" rtlCol="0">
            <a:noAutofit/>
          </a:bodyPr>
          <a:lstStyle/>
          <a:p>
            <a:pPr marL="180000">
              <a:lnSpc>
                <a:spcPct val="110000"/>
              </a:lnSpc>
              <a:spcAft>
                <a:spcPts val="600"/>
              </a:spcAft>
              <a:buClr>
                <a:schemeClr val="bg1">
                  <a:lumMod val="65000"/>
                </a:schemeClr>
              </a:buClr>
            </a:pPr>
            <a:r>
              <a:rPr lang="de-CH" sz="1400" b="1" dirty="0">
                <a:solidFill>
                  <a:srgbClr val="48908F"/>
                </a:solidFill>
                <a:latin typeface="Calibri" panose="020F0502020204030204" pitchFamily="34" charset="0"/>
                <a:cs typeface="Calibri" panose="020F0502020204030204" pitchFamily="34" charset="0"/>
              </a:rPr>
              <a:t>QUALITÄT UND INNOVATIONSKRAFT</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Hohe Kompetenz und jahrelange Erfahrung der Dienstleister auf dem Finanzplatz</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Einfacher Zugang zu Spezialisten und Fachkräften aus der Schweiz, Österreich, Deutschland und Liechtenstein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Flexibilität und kurze Entscheidungswege in Liechtenstein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Europakompatible Nischenprodukte im Finanzbereich</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Innovationsförderung</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Enge Zusammenarbeit zwischen Behörden, Aufsicht und Finanzplatzakteuren</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Staatliches Kompetenzzentrum: Stabstelle für Finanzplatzinnovation und Digitalisierung</a:t>
            </a:r>
          </a:p>
        </p:txBody>
      </p:sp>
      <p:pic>
        <p:nvPicPr>
          <p:cNvPr id="8" name="Grafik 7">
            <a:extLst>
              <a:ext uri="{FF2B5EF4-FFF2-40B4-BE49-F238E27FC236}">
                <a16:creationId xmlns:a16="http://schemas.microsoft.com/office/drawing/2014/main" id="{151F2CBF-D65B-E541-8057-98165C9CE08E}"/>
              </a:ext>
            </a:extLst>
          </p:cNvPr>
          <p:cNvPicPr>
            <a:picLocks noChangeAspect="1"/>
          </p:cNvPicPr>
          <p:nvPr/>
        </p:nvPicPr>
        <p:blipFill>
          <a:blip r:embed="rId3"/>
          <a:stretch>
            <a:fillRect/>
          </a:stretch>
        </p:blipFill>
        <p:spPr>
          <a:xfrm>
            <a:off x="1673852" y="3672773"/>
            <a:ext cx="449473" cy="665220"/>
          </a:xfrm>
          <a:prstGeom prst="rect">
            <a:avLst/>
          </a:prstGeom>
        </p:spPr>
      </p:pic>
    </p:spTree>
    <p:extLst>
      <p:ext uri="{BB962C8B-B14F-4D97-AF65-F5344CB8AC3E}">
        <p14:creationId xmlns:p14="http://schemas.microsoft.com/office/powerpoint/2010/main" val="433365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DE151A91-B80F-F24C-8B07-235ADB483247}"/>
              </a:ext>
            </a:extLst>
          </p:cNvPr>
          <p:cNvSpPr txBox="1"/>
          <p:nvPr/>
        </p:nvSpPr>
        <p:spPr>
          <a:xfrm>
            <a:off x="0" y="1755058"/>
            <a:ext cx="12192000" cy="5102942"/>
          </a:xfrm>
          <a:prstGeom prst="rect">
            <a:avLst/>
          </a:prstGeom>
          <a:solidFill>
            <a:srgbClr val="E3E9E7"/>
          </a:solidFill>
        </p:spPr>
        <p:txBody>
          <a:bodyPr wrap="square" lIns="936000" tIns="468000" rIns="432000" bIns="46800" rtlCol="0">
            <a:noAutofit/>
          </a:bodyPr>
          <a:lstStyle/>
          <a:p>
            <a:endParaRPr lang="de-CH" sz="1400" dirty="0">
              <a:solidFill>
                <a:srgbClr val="025378"/>
              </a:solidFill>
            </a:endParaRPr>
          </a:p>
        </p:txBody>
      </p:sp>
      <p:sp>
        <p:nvSpPr>
          <p:cNvPr id="3" name="Titel 2">
            <a:extLst>
              <a:ext uri="{FF2B5EF4-FFF2-40B4-BE49-F238E27FC236}">
                <a16:creationId xmlns:a16="http://schemas.microsoft.com/office/drawing/2014/main" id="{C2F035E4-74C7-634B-BE29-9FBFEA2C3F66}"/>
              </a:ext>
            </a:extLst>
          </p:cNvPr>
          <p:cNvSpPr>
            <a:spLocks noGrp="1"/>
          </p:cNvSpPr>
          <p:nvPr>
            <p:ph type="title"/>
          </p:nvPr>
        </p:nvSpPr>
        <p:spPr>
          <a:xfrm>
            <a:off x="911225" y="492368"/>
            <a:ext cx="6998335" cy="862325"/>
          </a:xfrm>
        </p:spPr>
        <p:txBody>
          <a:bodyPr>
            <a:noAutofit/>
          </a:bodyPr>
          <a:lstStyle/>
          <a:p>
            <a:r>
              <a:rPr lang="de-DE" sz="2200" b="1" dirty="0"/>
              <a:t>Perfekte Verbindung zwischen</a:t>
            </a:r>
            <a:br>
              <a:rPr lang="de-DE" sz="2200" b="1" dirty="0"/>
            </a:br>
            <a:r>
              <a:rPr lang="de-DE" sz="2200" b="1" dirty="0"/>
              <a:t>Langfristigkeit und Innovation</a:t>
            </a:r>
          </a:p>
        </p:txBody>
      </p:sp>
      <p:sp>
        <p:nvSpPr>
          <p:cNvPr id="19" name="Oval 18">
            <a:extLst>
              <a:ext uri="{FF2B5EF4-FFF2-40B4-BE49-F238E27FC236}">
                <a16:creationId xmlns:a16="http://schemas.microsoft.com/office/drawing/2014/main" id="{1206D5A5-E879-A544-BFAE-0F9EA8E73B22}"/>
              </a:ext>
            </a:extLst>
          </p:cNvPr>
          <p:cNvSpPr/>
          <p:nvPr/>
        </p:nvSpPr>
        <p:spPr>
          <a:xfrm>
            <a:off x="675360" y="3081536"/>
            <a:ext cx="2446459" cy="242426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51999" rtlCol="0" anchor="t" anchorCtr="0"/>
          <a:lstStyle/>
          <a:p>
            <a:pPr algn="ctr"/>
            <a:endParaRPr lang="de-CH" sz="2600" dirty="0">
              <a:solidFill>
                <a:srgbClr val="025378"/>
              </a:solidFill>
            </a:endParaRPr>
          </a:p>
        </p:txBody>
      </p:sp>
      <p:sp>
        <p:nvSpPr>
          <p:cNvPr id="16" name="Textfeld 15">
            <a:extLst>
              <a:ext uri="{FF2B5EF4-FFF2-40B4-BE49-F238E27FC236}">
                <a16:creationId xmlns:a16="http://schemas.microsoft.com/office/drawing/2014/main" id="{28CA7873-2789-E548-BB49-7BD8BE81E982}"/>
              </a:ext>
            </a:extLst>
          </p:cNvPr>
          <p:cNvSpPr txBox="1"/>
          <p:nvPr/>
        </p:nvSpPr>
        <p:spPr>
          <a:xfrm>
            <a:off x="3517401" y="3171154"/>
            <a:ext cx="3874000" cy="2424261"/>
          </a:xfrm>
          <a:prstGeom prst="rect">
            <a:avLst/>
          </a:prstGeom>
          <a:noFill/>
        </p:spPr>
        <p:txBody>
          <a:bodyPr wrap="square" lIns="0" tIns="90000" rIns="108000" bIns="46800" rtlCol="0">
            <a:noAutofit/>
          </a:bodyPr>
          <a:lstStyle/>
          <a:p>
            <a:pPr marL="180000">
              <a:lnSpc>
                <a:spcPct val="110000"/>
              </a:lnSpc>
              <a:spcAft>
                <a:spcPts val="600"/>
              </a:spcAft>
              <a:buClr>
                <a:schemeClr val="bg1">
                  <a:lumMod val="65000"/>
                </a:schemeClr>
              </a:buClr>
            </a:pPr>
            <a:r>
              <a:rPr lang="de-CH" sz="1400" b="1" dirty="0">
                <a:solidFill>
                  <a:srgbClr val="48908F"/>
                </a:solidFill>
                <a:latin typeface="Calibri" panose="020F0502020204030204" pitchFamily="34" charset="0"/>
                <a:cs typeface="Calibri" panose="020F0502020204030204" pitchFamily="34" charset="0"/>
              </a:rPr>
              <a:t>STABILITÄT UND RECHTSSICHERHEIT</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Stabile Sozial-, Rechts- und Wirtschaftsordnung</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Zoll- und Währungsunion mit der Schweiz seit 1924</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Seit 1995 Mitglied des Europäischen Wirtschaftsraums (EWR)</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Freier Zugang zum europäischen Markt (Freiheit des Waren-, Personen-, Dienstleistungs- und Kapitalverkehrs)</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Politische Kontinuität und Stabilität</a:t>
            </a:r>
          </a:p>
        </p:txBody>
      </p:sp>
      <p:pic>
        <p:nvPicPr>
          <p:cNvPr id="8" name="Grafik 7">
            <a:extLst>
              <a:ext uri="{FF2B5EF4-FFF2-40B4-BE49-F238E27FC236}">
                <a16:creationId xmlns:a16="http://schemas.microsoft.com/office/drawing/2014/main" id="{38D3AD0F-A213-FB47-88CC-7213C60F82D9}"/>
              </a:ext>
            </a:extLst>
          </p:cNvPr>
          <p:cNvPicPr>
            <a:picLocks noChangeAspect="1"/>
          </p:cNvPicPr>
          <p:nvPr/>
        </p:nvPicPr>
        <p:blipFill>
          <a:blip r:embed="rId3"/>
          <a:stretch>
            <a:fillRect/>
          </a:stretch>
        </p:blipFill>
        <p:spPr>
          <a:xfrm>
            <a:off x="1584824" y="3746684"/>
            <a:ext cx="612000" cy="486000"/>
          </a:xfrm>
          <a:prstGeom prst="rect">
            <a:avLst/>
          </a:prstGeom>
        </p:spPr>
      </p:pic>
      <p:sp>
        <p:nvSpPr>
          <p:cNvPr id="10" name="Textfeld 9">
            <a:extLst>
              <a:ext uri="{FF2B5EF4-FFF2-40B4-BE49-F238E27FC236}">
                <a16:creationId xmlns:a16="http://schemas.microsoft.com/office/drawing/2014/main" id="{6D94AA99-1E89-1A42-A3E8-BE284F819E89}"/>
              </a:ext>
            </a:extLst>
          </p:cNvPr>
          <p:cNvSpPr txBox="1"/>
          <p:nvPr/>
        </p:nvSpPr>
        <p:spPr>
          <a:xfrm>
            <a:off x="911225" y="4448282"/>
            <a:ext cx="1958482" cy="548190"/>
          </a:xfrm>
          <a:prstGeom prst="rect">
            <a:avLst/>
          </a:prstGeom>
          <a:noFill/>
        </p:spPr>
        <p:txBody>
          <a:bodyPr wrap="square" lIns="0" tIns="90000" rIns="0" bIns="46800" rtlCol="0">
            <a:noAutofit/>
          </a:bodyPr>
          <a:lstStyle/>
          <a:p>
            <a:pPr algn="ctr"/>
            <a:r>
              <a:rPr lang="de-CH" sz="1200" b="1" dirty="0">
                <a:solidFill>
                  <a:srgbClr val="48908F"/>
                </a:solidFill>
              </a:rPr>
              <a:t>STABILITÄT UND</a:t>
            </a:r>
          </a:p>
          <a:p>
            <a:pPr algn="ctr"/>
            <a:r>
              <a:rPr lang="de-CH" sz="1200" b="1" dirty="0">
                <a:solidFill>
                  <a:srgbClr val="48908F"/>
                </a:solidFill>
              </a:rPr>
              <a:t>RECHTSSICHERHEIT</a:t>
            </a:r>
          </a:p>
        </p:txBody>
      </p:sp>
      <p:sp>
        <p:nvSpPr>
          <p:cNvPr id="11" name="Textfeld 10">
            <a:extLst>
              <a:ext uri="{FF2B5EF4-FFF2-40B4-BE49-F238E27FC236}">
                <a16:creationId xmlns:a16="http://schemas.microsoft.com/office/drawing/2014/main" id="{2C572A2C-EAC9-5D4E-88C8-DBDD4FE9C658}"/>
              </a:ext>
            </a:extLst>
          </p:cNvPr>
          <p:cNvSpPr txBox="1"/>
          <p:nvPr/>
        </p:nvSpPr>
        <p:spPr>
          <a:xfrm>
            <a:off x="7628543" y="3171154"/>
            <a:ext cx="3874000" cy="2424261"/>
          </a:xfrm>
          <a:prstGeom prst="rect">
            <a:avLst/>
          </a:prstGeom>
          <a:noFill/>
        </p:spPr>
        <p:txBody>
          <a:bodyPr wrap="square" lIns="0" tIns="90000" rIns="108000" bIns="46800" rtlCol="0">
            <a:noAutofit/>
          </a:bodyPr>
          <a:lstStyle/>
          <a:p>
            <a:pPr marL="180000">
              <a:lnSpc>
                <a:spcPct val="110000"/>
              </a:lnSpc>
              <a:spcAft>
                <a:spcPts val="600"/>
              </a:spcAft>
              <a:buClr>
                <a:schemeClr val="bg1">
                  <a:lumMod val="65000"/>
                </a:schemeClr>
              </a:buClr>
            </a:pPr>
            <a:endParaRPr lang="de-CH" sz="1400" b="1" dirty="0">
              <a:solidFill>
                <a:srgbClr val="48908F"/>
              </a:solidFill>
              <a:latin typeface="Calibri" panose="020F0502020204030204" pitchFamily="34" charset="0"/>
              <a:cs typeface="Calibri" panose="020F0502020204030204" pitchFamily="34" charset="0"/>
            </a:endParaRP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Liberale Wirtschaftspolitik</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Liberales Gesellschaftsrecht</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Solide Finanzpolitik / keine Staatsverschuldung</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Grosse Kapitalkraft der öffentlichen Hand</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Moderate Unternehmensbesteuerung</a:t>
            </a: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AAA-Länderrating durch </a:t>
            </a:r>
            <a:r>
              <a:rPr lang="de-CH" sz="1200" dirty="0" err="1">
                <a:solidFill>
                  <a:srgbClr val="48908F"/>
                </a:solidFill>
                <a:latin typeface="Calibri" panose="020F0502020204030204" pitchFamily="34" charset="0"/>
                <a:cs typeface="Calibri" panose="020F0502020204030204" pitchFamily="34" charset="0"/>
              </a:rPr>
              <a:t>Moody’s</a:t>
            </a:r>
            <a:r>
              <a:rPr lang="de-CH" sz="1200" dirty="0">
                <a:solidFill>
                  <a:srgbClr val="48908F"/>
                </a:solidFill>
                <a:latin typeface="Calibri" panose="020F0502020204030204" pitchFamily="34" charset="0"/>
                <a:cs typeface="Calibri" panose="020F0502020204030204" pitchFamily="34" charset="0"/>
              </a:rPr>
              <a:t> und Standard &amp; </a:t>
            </a:r>
            <a:r>
              <a:rPr lang="de-CH" sz="1200" dirty="0" err="1">
                <a:solidFill>
                  <a:srgbClr val="48908F"/>
                </a:solidFill>
                <a:latin typeface="Calibri" panose="020F0502020204030204" pitchFamily="34" charset="0"/>
                <a:cs typeface="Calibri" panose="020F0502020204030204" pitchFamily="34" charset="0"/>
              </a:rPr>
              <a:t>Poor’s</a:t>
            </a:r>
            <a:endParaRPr lang="de-CH" sz="1200" dirty="0">
              <a:solidFill>
                <a:srgbClr val="48908F"/>
              </a:solidFill>
              <a:latin typeface="Calibri" panose="020F0502020204030204" pitchFamily="34" charset="0"/>
              <a:cs typeface="Calibri" panose="020F0502020204030204" pitchFamily="34" charset="0"/>
            </a:endParaRPr>
          </a:p>
          <a:p>
            <a:pPr marL="185738" indent="-174625">
              <a:lnSpc>
                <a:spcPct val="110000"/>
              </a:lnSpc>
              <a:spcAft>
                <a:spcPts val="600"/>
              </a:spcAft>
              <a:buClr>
                <a:srgbClr val="CCCCCC"/>
              </a:buClr>
              <a:buFont typeface="Arial" panose="020B0604020202020204" pitchFamily="34" charset="0"/>
              <a:buChar char="•"/>
            </a:pPr>
            <a:r>
              <a:rPr lang="de-CH" sz="1200" dirty="0">
                <a:solidFill>
                  <a:srgbClr val="48908F"/>
                </a:solidFill>
                <a:latin typeface="Calibri" panose="020F0502020204030204" pitchFamily="34" charset="0"/>
                <a:cs typeface="Calibri" panose="020F0502020204030204" pitchFamily="34" charset="0"/>
              </a:rPr>
              <a:t>Breit diversifizierte Wirtschaft mit starkem Industriesektor</a:t>
            </a:r>
          </a:p>
          <a:p>
            <a:pPr marL="185738" indent="-174625">
              <a:lnSpc>
                <a:spcPct val="110000"/>
              </a:lnSpc>
              <a:spcAft>
                <a:spcPts val="600"/>
              </a:spcAft>
              <a:buClr>
                <a:srgbClr val="CCCCCC"/>
              </a:buClr>
              <a:buFont typeface="Arial" panose="020B0604020202020204" pitchFamily="34" charset="0"/>
              <a:buChar char="•"/>
            </a:pPr>
            <a:endParaRPr lang="de-CH" sz="1200" dirty="0">
              <a:solidFill>
                <a:srgbClr val="48908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5168298"/>
      </p:ext>
    </p:extLst>
  </p:cSld>
  <p:clrMapOvr>
    <a:masterClrMapping/>
  </p:clrMapOvr>
</p:sld>
</file>

<file path=ppt/theme/theme1.xml><?xml version="1.0" encoding="utf-8"?>
<a:theme xmlns:a="http://schemas.openxmlformats.org/drawingml/2006/main" name="Office">
  <a:themeElements>
    <a:clrScheme name="Liechtenstein Finance 1">
      <a:dk1>
        <a:srgbClr val="000000"/>
      </a:dk1>
      <a:lt1>
        <a:srgbClr val="FFFFFF"/>
      </a:lt1>
      <a:dk2>
        <a:srgbClr val="005177"/>
      </a:dk2>
      <a:lt2>
        <a:srgbClr val="E7E6E6"/>
      </a:lt2>
      <a:accent1>
        <a:srgbClr val="063C58"/>
      </a:accent1>
      <a:accent2>
        <a:srgbClr val="C6B206"/>
      </a:accent2>
      <a:accent3>
        <a:srgbClr val="00897C"/>
      </a:accent3>
      <a:accent4>
        <a:srgbClr val="D56D2E"/>
      </a:accent4>
      <a:accent5>
        <a:srgbClr val="063C58"/>
      </a:accent5>
      <a:accent6>
        <a:srgbClr val="C9D2CE"/>
      </a:accent6>
      <a:hlink>
        <a:srgbClr val="005177"/>
      </a:hlink>
      <a:folHlink>
        <a:srgbClr val="E7E6E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87d34c6-cf24-430c-abb1-17d92346151d" xsi:nil="true"/>
    <lcf76f155ced4ddcb4097134ff3c332f xmlns="36972f26-3a6f-46a3-ae37-7833e064404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F0C469B092A8BE42A6101232E97ECB02" ma:contentTypeVersion="16" ma:contentTypeDescription="Ein neues Dokument erstellen." ma:contentTypeScope="" ma:versionID="eee6c9664544e2a9935bd75a007ae7c8">
  <xsd:schema xmlns:xsd="http://www.w3.org/2001/XMLSchema" xmlns:xs="http://www.w3.org/2001/XMLSchema" xmlns:p="http://schemas.microsoft.com/office/2006/metadata/properties" xmlns:ns2="36972f26-3a6f-46a3-ae37-7833e0644041" xmlns:ns3="387d34c6-cf24-430c-abb1-17d92346151d" targetNamespace="http://schemas.microsoft.com/office/2006/metadata/properties" ma:root="true" ma:fieldsID="e69ed62224c79666637277c469bf0e2e" ns2:_="" ns3:_="">
    <xsd:import namespace="36972f26-3a6f-46a3-ae37-7833e0644041"/>
    <xsd:import namespace="387d34c6-cf24-430c-abb1-17d9234615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LengthInSeconds"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972f26-3a6f-46a3-ae37-7833e06440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31de4fe8-30fe-4123-97ae-320be9c0d58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87d34c6-cf24-430c-abb1-17d92346151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cb030daa-0510-48c8-8799-453279aa0f63}" ma:internalName="TaxCatchAll" ma:showField="CatchAllData" ma:web="387d34c6-cf24-430c-abb1-17d92346151d">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02961D-9B9A-4145-B18E-C6F3C6671220}">
  <ds:schemaRefs>
    <ds:schemaRef ds:uri="http://schemas.microsoft.com/sharepoint/v3/contenttype/forms"/>
  </ds:schemaRefs>
</ds:datastoreItem>
</file>

<file path=customXml/itemProps2.xml><?xml version="1.0" encoding="utf-8"?>
<ds:datastoreItem xmlns:ds="http://schemas.openxmlformats.org/officeDocument/2006/customXml" ds:itemID="{3830D67E-B5B9-4654-AC4E-E5B6BA1FCF88}">
  <ds:schemaRefs>
    <ds:schemaRef ds:uri="http://schemas.microsoft.com/office/2006/metadata/properties"/>
    <ds:schemaRef ds:uri="http://schemas.microsoft.com/office/infopath/2007/PartnerControls"/>
    <ds:schemaRef ds:uri="387d34c6-cf24-430c-abb1-17d92346151d"/>
    <ds:schemaRef ds:uri="36972f26-3a6f-46a3-ae37-7833e0644041"/>
  </ds:schemaRefs>
</ds:datastoreItem>
</file>

<file path=customXml/itemProps3.xml><?xml version="1.0" encoding="utf-8"?>
<ds:datastoreItem xmlns:ds="http://schemas.openxmlformats.org/officeDocument/2006/customXml" ds:itemID="{FE80121D-565E-43E4-A569-B4F8E2362F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972f26-3a6f-46a3-ae37-7833e0644041"/>
    <ds:schemaRef ds:uri="387d34c6-cf24-430c-abb1-17d9234615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2030</Words>
  <Application>Microsoft Office PowerPoint</Application>
  <PresentationFormat>Breitbild</PresentationFormat>
  <Paragraphs>384</Paragraphs>
  <Slides>25</Slides>
  <Notes>24</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25</vt:i4>
      </vt:variant>
    </vt:vector>
  </HeadingPairs>
  <TitlesOfParts>
    <vt:vector size="29" baseType="lpstr">
      <vt:lpstr>Arial</vt:lpstr>
      <vt:lpstr>Calibri</vt:lpstr>
      <vt:lpstr>Symbol</vt:lpstr>
      <vt:lpstr>Office</vt:lpstr>
      <vt:lpstr>Denken in Generationen</vt:lpstr>
      <vt:lpstr>PowerPoint-Präsentation</vt:lpstr>
      <vt:lpstr>PowerPoint-Präsentation</vt:lpstr>
      <vt:lpstr>Breit diversifizierter Wirtschaftsstandort  mit stabilem Industrie- und Finanzsektor</vt:lpstr>
      <vt:lpstr>Breit diversifizierter Wirtschaftsstandort  mit stabilem Industrie- und Finanzsektor</vt:lpstr>
      <vt:lpstr>Professioneller, innovativer, international anerkannter und breit aufgestellter Finanzplatz Liechtenstein</vt:lpstr>
      <vt:lpstr>Perfekte Verbindung zwischen Langfristigkeit und Innovation</vt:lpstr>
      <vt:lpstr>Perfekte Verbindung zwischen Langfristigkeit und Innovation</vt:lpstr>
      <vt:lpstr>Perfekte Verbindung zwischen Langfristigkeit und Innovation</vt:lpstr>
      <vt:lpstr>Perfekte Verbindung zwischen Langfristigkeit und Innovation</vt:lpstr>
      <vt:lpstr>Perfekte Verbindung zwischen Langfristigkeit und Innovation</vt:lpstr>
      <vt:lpstr>Professioneller, innovativer, international anerkannter und breit aufgestellter Finanzplatz Liechtenstein</vt:lpstr>
      <vt:lpstr> Treuhandgesellschaften Sicherung von Vermögenswerten über Generationen</vt:lpstr>
      <vt:lpstr> Banken Bankenplatz Liechtenstein: Stabil, kompetent und nachhaltig</vt:lpstr>
      <vt:lpstr> Vermögensverwalter Portfolioverwaltung und Anlageberatung</vt:lpstr>
      <vt:lpstr> Fondsgesellschaften Aufsteigender Fondsplatz</vt:lpstr>
      <vt:lpstr> Versicherer Sicherheit heute und in Zukunft</vt:lpstr>
      <vt:lpstr> Wirtschaftsprüfer Wichtige Absicherung in einem komplexen, dynamischen Umfeld</vt:lpstr>
      <vt:lpstr> Vereinigung liechtensteinischer gemeinnütziger Stiftungen und Trusts (VLGST) Global engagierter Philanthropie-Standort Liechtenstein</vt:lpstr>
      <vt:lpstr> CFA Society Liechtenstein Höchste ethische Standards und lebenslanges Lernen im Fokus</vt:lpstr>
      <vt:lpstr> Rechtsanwälte Verlässliche Partner für sämtliche Rechtsgeschäfte</vt:lpstr>
      <vt:lpstr> Versicherungsbroker Unabhängig im Dienste des Kunden</vt:lpstr>
      <vt:lpstr> VT-Dienstleister Rechtssicherheit heute für die Technologien von morgen</vt:lpstr>
      <vt:lpstr>Verein</vt:lpstr>
      <vt:lpstr>Denken in Generationen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Marielle Beusch</dc:creator>
  <cp:lastModifiedBy>Marion Wohlwend</cp:lastModifiedBy>
  <cp:revision>239</cp:revision>
  <dcterms:created xsi:type="dcterms:W3CDTF">2020-04-16T14:21:15Z</dcterms:created>
  <dcterms:modified xsi:type="dcterms:W3CDTF">2023-06-06T06:23:19Z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0x010100F0C469B092A8BE42A6101232E97ECB02</vt:lpwstr>
  </property>
  <property fmtid="{D5CDD505-2E9C-101B-9397-08002B2CF9AE}" pid="3" name="MediaServiceImageTags">
    <vt:lpwstr/>
  </property>
</Properties>
</file>