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58"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orient="horz" pos="10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5378"/>
    <a:srgbClr val="C8D2CE"/>
    <a:srgbClr val="F5CC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2" autoAdjust="0"/>
    <p:restoredTop sz="94660"/>
  </p:normalViewPr>
  <p:slideViewPr>
    <p:cSldViewPr snapToGrid="0">
      <p:cViewPr varScale="1">
        <p:scale>
          <a:sx n="60" d="100"/>
          <a:sy n="60" d="100"/>
        </p:scale>
        <p:origin x="2472" y="38"/>
      </p:cViewPr>
      <p:guideLst>
        <p:guide orient="horz" pos="3120"/>
        <p:guide pos="2160"/>
        <p:guide orient="horz" pos="1056"/>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on Wohlwend" userId="f6f0a4b5-a71d-4bff-b350-447b75da7caa" providerId="ADAL" clId="{61BDB829-6AC3-4F23-87DB-1B6CC46AC342}"/>
    <pc:docChg chg="modSld">
      <pc:chgData name="Marion Wohlwend" userId="f6f0a4b5-a71d-4bff-b350-447b75da7caa" providerId="ADAL" clId="{61BDB829-6AC3-4F23-87DB-1B6CC46AC342}" dt="2022-05-25T09:23:56.638" v="1" actId="20577"/>
      <pc:docMkLst>
        <pc:docMk/>
      </pc:docMkLst>
      <pc:sldChg chg="modSp mod">
        <pc:chgData name="Marion Wohlwend" userId="f6f0a4b5-a71d-4bff-b350-447b75da7caa" providerId="ADAL" clId="{61BDB829-6AC3-4F23-87DB-1B6CC46AC342}" dt="2022-05-25T09:23:56.638" v="1" actId="20577"/>
        <pc:sldMkLst>
          <pc:docMk/>
          <pc:sldMk cId="3411557568" sldId="258"/>
        </pc:sldMkLst>
        <pc:spChg chg="mod">
          <ac:chgData name="Marion Wohlwend" userId="f6f0a4b5-a71d-4bff-b350-447b75da7caa" providerId="ADAL" clId="{61BDB829-6AC3-4F23-87DB-1B6CC46AC342}" dt="2022-05-25T09:23:56.638" v="1" actId="20577"/>
          <ac:spMkLst>
            <pc:docMk/>
            <pc:sldMk cId="3411557568" sldId="258"/>
            <ac:spMk id="8" creationId="{718C4095-2D8A-AE40-B38D-535AE1008B1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270534ED-922A-4736-9C40-3BC7E16FF29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a:extLst>
              <a:ext uri="{FF2B5EF4-FFF2-40B4-BE49-F238E27FC236}">
                <a16:creationId xmlns:a16="http://schemas.microsoft.com/office/drawing/2014/main" id="{2C272F1B-A778-4A50-B232-D8719B4873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5DC931E-9AB2-4C84-A97B-0503E6B3BF06}" type="datetimeFigureOut">
              <a:rPr lang="de-CH" smtClean="0"/>
              <a:t>25.05.2022</a:t>
            </a:fld>
            <a:endParaRPr lang="de-CH"/>
          </a:p>
        </p:txBody>
      </p:sp>
      <p:sp>
        <p:nvSpPr>
          <p:cNvPr id="4" name="Fußzeilenplatzhalter 3">
            <a:extLst>
              <a:ext uri="{FF2B5EF4-FFF2-40B4-BE49-F238E27FC236}">
                <a16:creationId xmlns:a16="http://schemas.microsoft.com/office/drawing/2014/main" id="{0022CB3B-D2F5-41EF-BDBC-57120D28F6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a:extLst>
              <a:ext uri="{FF2B5EF4-FFF2-40B4-BE49-F238E27FC236}">
                <a16:creationId xmlns:a16="http://schemas.microsoft.com/office/drawing/2014/main" id="{CAF0B4F2-7E7D-4B43-A31E-5BCC766058A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2C48ADE-88EC-45A2-9E3B-C2BE3579467B}" type="slidenum">
              <a:rPr lang="de-CH" smtClean="0"/>
              <a:t>‹Nr.›</a:t>
            </a:fld>
            <a:endParaRPr lang="de-CH"/>
          </a:p>
        </p:txBody>
      </p:sp>
    </p:spTree>
    <p:extLst>
      <p:ext uri="{BB962C8B-B14F-4D97-AF65-F5344CB8AC3E}">
        <p14:creationId xmlns:p14="http://schemas.microsoft.com/office/powerpoint/2010/main" val="717587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4D0C1-A1FF-4BF4-8BA1-8B44B670D4F6}" type="datetimeFigureOut">
              <a:rPr lang="de-CH" smtClean="0"/>
              <a:t>25.05.2022</a:t>
            </a:fld>
            <a:endParaRPr lang="de-CH"/>
          </a:p>
        </p:txBody>
      </p:sp>
      <p:sp>
        <p:nvSpPr>
          <p:cNvPr id="4" name="Folienbildplatzhalt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3C3937-0366-4950-83DC-F1F8D3B1F831}" type="slidenum">
              <a:rPr lang="de-CH" smtClean="0"/>
              <a:t>‹Nr.›</a:t>
            </a:fld>
            <a:endParaRPr lang="de-CH"/>
          </a:p>
        </p:txBody>
      </p:sp>
    </p:spTree>
    <p:extLst>
      <p:ext uri="{BB962C8B-B14F-4D97-AF65-F5344CB8AC3E}">
        <p14:creationId xmlns:p14="http://schemas.microsoft.com/office/powerpoint/2010/main" val="7509559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8D0E17B-FFE5-4137-8C74-2A9CACABF654}"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2152171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8D0E17B-FFE5-4137-8C74-2A9CACABF654}"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645656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8D0E17B-FFE5-4137-8C74-2A9CACABF654}"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2975449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88D0E17B-FFE5-4137-8C74-2A9CACABF654}"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382860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88D0E17B-FFE5-4137-8C74-2A9CACABF654}" type="datetimeFigureOut">
              <a:rPr lang="de-DE" smtClean="0"/>
              <a:t>25.05.2022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246601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8D0E17B-FFE5-4137-8C74-2A9CACABF654}" type="datetimeFigureOut">
              <a:rPr lang="de-DE" smtClean="0"/>
              <a:t>25.05.2022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302907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88D0E17B-FFE5-4137-8C74-2A9CACABF654}" type="datetimeFigureOut">
              <a:rPr lang="de-DE" smtClean="0"/>
              <a:t>25.05.2022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219166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88D0E17B-FFE5-4137-8C74-2A9CACABF654}" type="datetimeFigureOut">
              <a:rPr lang="de-DE" smtClean="0"/>
              <a:t>25.05.2022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298165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D0E17B-FFE5-4137-8C74-2A9CACABF654}" type="datetimeFigureOut">
              <a:rPr lang="de-DE" smtClean="0"/>
              <a:t>25.05.2022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339384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88D0E17B-FFE5-4137-8C74-2A9CACABF654}" type="datetimeFigureOut">
              <a:rPr lang="de-DE" smtClean="0"/>
              <a:t>25.05.2022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3995721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88D0E17B-FFE5-4137-8C74-2A9CACABF654}" type="datetimeFigureOut">
              <a:rPr lang="de-DE" smtClean="0"/>
              <a:t>25.05.2022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8CE3E38-7858-43C8-86DF-331BE7DE1990}" type="slidenum">
              <a:rPr lang="de-DE" smtClean="0"/>
              <a:t>‹Nr.›</a:t>
            </a:fld>
            <a:endParaRPr lang="de-DE"/>
          </a:p>
        </p:txBody>
      </p:sp>
    </p:spTree>
    <p:extLst>
      <p:ext uri="{BB962C8B-B14F-4D97-AF65-F5344CB8AC3E}">
        <p14:creationId xmlns:p14="http://schemas.microsoft.com/office/powerpoint/2010/main" val="429283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8D0E17B-FFE5-4137-8C74-2A9CACABF654}" type="datetimeFigureOut">
              <a:rPr lang="de-DE" smtClean="0"/>
              <a:t>25.05.2022</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CE3E38-7858-43C8-86DF-331BE7DE1990}" type="slidenum">
              <a:rPr lang="de-DE" smtClean="0"/>
              <a:t>‹Nr.›</a:t>
            </a:fld>
            <a:endParaRPr lang="de-DE"/>
          </a:p>
        </p:txBody>
      </p:sp>
    </p:spTree>
    <p:extLst>
      <p:ext uri="{BB962C8B-B14F-4D97-AF65-F5344CB8AC3E}">
        <p14:creationId xmlns:p14="http://schemas.microsoft.com/office/powerpoint/2010/main" val="2304291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F3D423C-748B-4EEC-94A7-C8804B236B64}"/>
              </a:ext>
            </a:extLst>
          </p:cNvPr>
          <p:cNvSpPr txBox="1"/>
          <p:nvPr/>
        </p:nvSpPr>
        <p:spPr>
          <a:xfrm>
            <a:off x="471907" y="563629"/>
            <a:ext cx="4192962" cy="507831"/>
          </a:xfrm>
          <a:prstGeom prst="rect">
            <a:avLst/>
          </a:prstGeom>
          <a:noFill/>
        </p:spPr>
        <p:txBody>
          <a:bodyPr wrap="square" rtlCol="0">
            <a:spAutoFit/>
          </a:bodyPr>
          <a:lstStyle/>
          <a:p>
            <a:r>
              <a:rPr lang="de-DE" b="1" dirty="0">
                <a:solidFill>
                  <a:srgbClr val="025378"/>
                </a:solidFill>
              </a:rPr>
              <a:t>Finanzplatz Liechtenstein </a:t>
            </a:r>
            <a:br>
              <a:rPr lang="de-DE" b="1" dirty="0">
                <a:solidFill>
                  <a:srgbClr val="025378"/>
                </a:solidFill>
              </a:rPr>
            </a:br>
            <a:r>
              <a:rPr lang="de-DE" sz="900" b="1" dirty="0">
                <a:solidFill>
                  <a:srgbClr val="025378"/>
                </a:solidFill>
              </a:rPr>
              <a:t>Denken in Generationen</a:t>
            </a:r>
          </a:p>
        </p:txBody>
      </p:sp>
      <p:sp>
        <p:nvSpPr>
          <p:cNvPr id="6" name="Textfeld 5">
            <a:extLst>
              <a:ext uri="{FF2B5EF4-FFF2-40B4-BE49-F238E27FC236}">
                <a16:creationId xmlns:a16="http://schemas.microsoft.com/office/drawing/2014/main" id="{C7F22082-7F63-4945-8C31-B0F67927457B}"/>
              </a:ext>
            </a:extLst>
          </p:cNvPr>
          <p:cNvSpPr txBox="1"/>
          <p:nvPr/>
        </p:nvSpPr>
        <p:spPr>
          <a:xfrm>
            <a:off x="464789" y="1597891"/>
            <a:ext cx="6098515" cy="261610"/>
          </a:xfrm>
          <a:prstGeom prst="rect">
            <a:avLst/>
          </a:prstGeom>
          <a:noFill/>
        </p:spPr>
        <p:txBody>
          <a:bodyPr wrap="square" numCol="1" spcCol="270000" rtlCol="0">
            <a:spAutoFit/>
          </a:bodyPr>
          <a:lstStyle/>
          <a:p>
            <a:r>
              <a:rPr lang="de-DE" sz="1100" b="1" dirty="0">
                <a:solidFill>
                  <a:srgbClr val="025378"/>
                </a:solidFill>
              </a:rPr>
              <a:t>Der Liechtensteinische Versicherungsverband (LVV) </a:t>
            </a:r>
            <a:endParaRPr lang="de-DE" sz="1100" dirty="0">
              <a:solidFill>
                <a:srgbClr val="025378"/>
              </a:solidFill>
            </a:endParaRPr>
          </a:p>
        </p:txBody>
      </p:sp>
      <p:pic>
        <p:nvPicPr>
          <p:cNvPr id="5" name="Grafik 4">
            <a:extLst>
              <a:ext uri="{FF2B5EF4-FFF2-40B4-BE49-F238E27FC236}">
                <a16:creationId xmlns:a16="http://schemas.microsoft.com/office/drawing/2014/main" id="{6BFA2D58-DD68-4BCD-8B9D-FF816D0695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703" y="227532"/>
            <a:ext cx="1551432" cy="598932"/>
          </a:xfrm>
          <a:prstGeom prst="rect">
            <a:avLst/>
          </a:prstGeom>
        </p:spPr>
      </p:pic>
      <p:sp>
        <p:nvSpPr>
          <p:cNvPr id="24" name="Textfeld 23">
            <a:extLst>
              <a:ext uri="{FF2B5EF4-FFF2-40B4-BE49-F238E27FC236}">
                <a16:creationId xmlns:a16="http://schemas.microsoft.com/office/drawing/2014/main" id="{FA3CB23A-17AE-4CBF-85F4-5344A66550A4}"/>
              </a:ext>
            </a:extLst>
          </p:cNvPr>
          <p:cNvSpPr txBox="1"/>
          <p:nvPr/>
        </p:nvSpPr>
        <p:spPr>
          <a:xfrm>
            <a:off x="472966" y="9098995"/>
            <a:ext cx="6311730" cy="762645"/>
          </a:xfrm>
          <a:prstGeom prst="rect">
            <a:avLst/>
          </a:prstGeom>
          <a:noFill/>
        </p:spPr>
        <p:txBody>
          <a:bodyPr wrap="square" rtlCol="0">
            <a:spAutoFit/>
          </a:bodyPr>
          <a:lstStyle/>
          <a:p>
            <a:pPr>
              <a:lnSpc>
                <a:spcPct val="110000"/>
              </a:lnSpc>
              <a:tabLst>
                <a:tab pos="5816600" algn="r"/>
              </a:tabLst>
            </a:pPr>
            <a:r>
              <a:rPr lang="de-CH" sz="800" b="1" dirty="0">
                <a:solidFill>
                  <a:srgbClr val="025378"/>
                </a:solidFill>
              </a:rPr>
              <a:t>Liechtenstein </a:t>
            </a:r>
            <a:r>
              <a:rPr lang="de-CH" sz="800" b="1" dirty="0" err="1">
                <a:solidFill>
                  <a:srgbClr val="025378"/>
                </a:solidFill>
              </a:rPr>
              <a:t>Finance</a:t>
            </a:r>
            <a:r>
              <a:rPr lang="de-CH" sz="800" b="1" dirty="0">
                <a:solidFill>
                  <a:srgbClr val="025378"/>
                </a:solidFill>
              </a:rPr>
              <a:t> e.V. </a:t>
            </a:r>
          </a:p>
          <a:p>
            <a:pPr>
              <a:lnSpc>
                <a:spcPct val="110000"/>
              </a:lnSpc>
              <a:tabLst>
                <a:tab pos="5816600" algn="r"/>
              </a:tabLst>
            </a:pPr>
            <a:r>
              <a:rPr lang="de-CH" sz="800" dirty="0" err="1">
                <a:solidFill>
                  <a:srgbClr val="025378"/>
                </a:solidFill>
              </a:rPr>
              <a:t>Äulestrasse</a:t>
            </a:r>
            <a:r>
              <a:rPr lang="de-CH" sz="800" dirty="0">
                <a:solidFill>
                  <a:srgbClr val="025378"/>
                </a:solidFill>
              </a:rPr>
              <a:t> 30 ∙ Postfach 249 ∙ LI-9490 Vaduz</a:t>
            </a:r>
          </a:p>
          <a:p>
            <a:pPr>
              <a:lnSpc>
                <a:spcPct val="110000"/>
              </a:lnSpc>
              <a:tabLst>
                <a:tab pos="5816600" algn="r"/>
              </a:tabLst>
            </a:pPr>
            <a:r>
              <a:rPr lang="de-CH" sz="800" dirty="0">
                <a:solidFill>
                  <a:srgbClr val="025378"/>
                </a:solidFill>
              </a:rPr>
              <a:t>T+423 239 63 20 ∙ </a:t>
            </a:r>
            <a:r>
              <a:rPr lang="de-CH" sz="800" dirty="0" err="1">
                <a:solidFill>
                  <a:srgbClr val="025378"/>
                </a:solidFill>
              </a:rPr>
              <a:t>info@finance.li</a:t>
            </a:r>
            <a:r>
              <a:rPr lang="de-CH" sz="800" dirty="0">
                <a:solidFill>
                  <a:srgbClr val="025378"/>
                </a:solidFill>
              </a:rPr>
              <a:t> ∙ </a:t>
            </a:r>
            <a:r>
              <a:rPr lang="de-CH" sz="800" dirty="0" err="1">
                <a:solidFill>
                  <a:srgbClr val="025378"/>
                </a:solidFill>
              </a:rPr>
              <a:t>www.finance.li</a:t>
            </a:r>
            <a:r>
              <a:rPr lang="de-CH" sz="800" dirty="0">
                <a:solidFill>
                  <a:srgbClr val="025378"/>
                </a:solidFill>
              </a:rPr>
              <a:t>	Seite </a:t>
            </a:r>
            <a:fld id="{F12DBE04-964E-C342-9D75-B17CEB03DFBC}" type="slidenum">
              <a:rPr lang="de-CH" sz="800">
                <a:solidFill>
                  <a:srgbClr val="025378"/>
                </a:solidFill>
              </a:rPr>
              <a:pPr>
                <a:lnSpc>
                  <a:spcPct val="110000"/>
                </a:lnSpc>
                <a:tabLst>
                  <a:tab pos="5816600" algn="r"/>
                </a:tabLst>
              </a:pPr>
              <a:t>1</a:t>
            </a:fld>
            <a:endParaRPr lang="de-CH" sz="800" dirty="0">
              <a:solidFill>
                <a:srgbClr val="025378"/>
              </a:solidFill>
            </a:endParaRPr>
          </a:p>
          <a:p>
            <a:pPr>
              <a:lnSpc>
                <a:spcPct val="110000"/>
              </a:lnSpc>
              <a:tabLst>
                <a:tab pos="5816600" algn="r"/>
              </a:tabLst>
            </a:pPr>
            <a:endParaRPr lang="de-CH" sz="800" dirty="0">
              <a:solidFill>
                <a:srgbClr val="025378"/>
              </a:solidFill>
            </a:endParaRPr>
          </a:p>
          <a:p>
            <a:pPr>
              <a:lnSpc>
                <a:spcPct val="110000"/>
              </a:lnSpc>
              <a:tabLst>
                <a:tab pos="5816600" algn="r"/>
              </a:tabLst>
            </a:pPr>
            <a:endParaRPr lang="de-CH" sz="800" dirty="0"/>
          </a:p>
        </p:txBody>
      </p:sp>
      <p:sp>
        <p:nvSpPr>
          <p:cNvPr id="8" name="Textfeld 7">
            <a:extLst>
              <a:ext uri="{FF2B5EF4-FFF2-40B4-BE49-F238E27FC236}">
                <a16:creationId xmlns:a16="http://schemas.microsoft.com/office/drawing/2014/main" id="{718C4095-2D8A-AE40-B38D-535AE1008B13}"/>
              </a:ext>
            </a:extLst>
          </p:cNvPr>
          <p:cNvSpPr txBox="1"/>
          <p:nvPr/>
        </p:nvSpPr>
        <p:spPr>
          <a:xfrm>
            <a:off x="464789" y="1900262"/>
            <a:ext cx="6098515" cy="6634138"/>
          </a:xfrm>
          <a:prstGeom prst="rect">
            <a:avLst/>
          </a:prstGeom>
          <a:noFill/>
        </p:spPr>
        <p:txBody>
          <a:bodyPr wrap="square" numCol="2" spcCol="270000" rtlCol="0">
            <a:noAutofit/>
          </a:bodyPr>
          <a:lstStyle/>
          <a:p>
            <a:pPr marL="7938" indent="-7938">
              <a:lnSpc>
                <a:spcPct val="110000"/>
              </a:lnSpc>
            </a:pPr>
            <a:r>
              <a:rPr lang="de-DE" sz="900" b="1" dirty="0">
                <a:solidFill>
                  <a:srgbClr val="025378"/>
                </a:solidFill>
              </a:rPr>
              <a:t>Liechtenstein ist ein diversifizierter Versicherungsplatz. </a:t>
            </a:r>
            <a:br>
              <a:rPr lang="de-DE" sz="900" b="1" dirty="0">
                <a:solidFill>
                  <a:srgbClr val="025378"/>
                </a:solidFill>
              </a:rPr>
            </a:br>
            <a:r>
              <a:rPr lang="de-DE" sz="900" b="1" dirty="0">
                <a:solidFill>
                  <a:srgbClr val="025378"/>
                </a:solidFill>
              </a:rPr>
              <a:t>Die Versicherer setzen die Standortvorteile in einer breiten Palette konkurrenzfähiger und europakonformer Produkte um.</a:t>
            </a:r>
          </a:p>
          <a:p>
            <a:pPr marL="7938" indent="-7938">
              <a:lnSpc>
                <a:spcPct val="110000"/>
              </a:lnSpc>
            </a:pPr>
            <a:endParaRPr lang="de-DE" sz="900" dirty="0">
              <a:solidFill>
                <a:srgbClr val="025378"/>
              </a:solidFill>
            </a:endParaRPr>
          </a:p>
          <a:p>
            <a:pPr marL="7938" indent="-7938">
              <a:lnSpc>
                <a:spcPct val="110000"/>
              </a:lnSpc>
            </a:pPr>
            <a:r>
              <a:rPr lang="de-DE" sz="900" dirty="0">
                <a:solidFill>
                  <a:srgbClr val="025378"/>
                </a:solidFill>
              </a:rPr>
              <a:t>33 Versicherungsgesellschaften sind in Liechtenstein aktiv, welche vor allem im Bereich Leben, aber auch in den Bereichen Schaden- und Rückversicherung tätig sind. Die Lebensversicherer haben ein starkes </a:t>
            </a:r>
            <a:r>
              <a:rPr lang="de-DE" sz="900" dirty="0" err="1">
                <a:solidFill>
                  <a:srgbClr val="025378"/>
                </a:solidFill>
              </a:rPr>
              <a:t>Retailgeschäft</a:t>
            </a:r>
            <a:r>
              <a:rPr lang="de-DE" sz="900" dirty="0">
                <a:solidFill>
                  <a:srgbClr val="025378"/>
                </a:solidFill>
              </a:rPr>
              <a:t> und bieten neben innovativen Risikoabsicherungen sowohl fonds- und anteilsgebundene Vorsorgelösungen als auch Anlageprodukte für vermögende Privatkunden an. Das Angebot der Schadenversicherer ist mehrheitlich am Bedarf von lokalen und internationalen Unternehmenskunden ausgerichtet. Spezialisiert haben sie sich insbesondere in der internationalen Industrieversicherung. Ein weiterer Schwerpunkt ist die Unfall- und Krankenzusatzversicherung, welche sowohl von Schaden- als auch von Lebensversicherern angeboten werden kann.</a:t>
            </a:r>
          </a:p>
          <a:p>
            <a:pPr marL="7938" indent="-7938">
              <a:lnSpc>
                <a:spcPct val="110000"/>
              </a:lnSpc>
            </a:pPr>
            <a:endParaRPr lang="de-DE" sz="900" dirty="0">
              <a:solidFill>
                <a:srgbClr val="025378"/>
              </a:solidFill>
            </a:endParaRPr>
          </a:p>
          <a:p>
            <a:pPr marL="7938" indent="-7938">
              <a:lnSpc>
                <a:spcPct val="110000"/>
              </a:lnSpc>
            </a:pPr>
            <a:r>
              <a:rPr lang="de-DE" sz="900" dirty="0">
                <a:solidFill>
                  <a:srgbClr val="025378"/>
                </a:solidFill>
              </a:rPr>
              <a:t>Ende 2021 betrug die Bilanzsumme der Versicherungs-unternehmen in Liechtenstein 31 Milliarden Schweizer Franken. Sie buchten Bruttoprämien im Wert von 5,6 Milliarden Schweizer Franken und legten Kapital im Wert von 27,7 Milliarden Schweizer Franken an.</a:t>
            </a:r>
          </a:p>
          <a:p>
            <a:pPr marL="7938" indent="-7938">
              <a:lnSpc>
                <a:spcPct val="110000"/>
              </a:lnSpc>
            </a:pPr>
            <a:endParaRPr lang="de-DE" sz="900" dirty="0">
              <a:solidFill>
                <a:srgbClr val="025378"/>
              </a:solidFill>
            </a:endParaRPr>
          </a:p>
          <a:p>
            <a:pPr marL="7938" indent="-7938">
              <a:lnSpc>
                <a:spcPct val="110000"/>
              </a:lnSpc>
            </a:pPr>
            <a:r>
              <a:rPr lang="de-DE" sz="900" dirty="0">
                <a:solidFill>
                  <a:srgbClr val="025378"/>
                </a:solidFill>
              </a:rPr>
              <a:t>Neben dem direkten Marktzugang zum EU-Raum profitieren Versicherer in Liechtenstein vom Direktversicherungs-abkommen mit der Schweiz. Sie können von Liechtenstein aus Versicherungslösungen vertreiben und diese den Gesetzgebungen der jeweiligen Zielmärkte anpassen. Die idealen Rahmenbedingungen des Wirtschaftsstandorts </a:t>
            </a: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endParaRPr lang="de-DE" sz="900" dirty="0">
              <a:solidFill>
                <a:srgbClr val="025378"/>
              </a:solidFill>
            </a:endParaRPr>
          </a:p>
          <a:p>
            <a:pPr marL="7938" indent="-7938">
              <a:lnSpc>
                <a:spcPct val="110000"/>
              </a:lnSpc>
            </a:pPr>
            <a:r>
              <a:rPr lang="de-DE" sz="900" dirty="0">
                <a:solidFill>
                  <a:srgbClr val="025378"/>
                </a:solidFill>
              </a:rPr>
              <a:t>Liechtenstein helfen dabei, innovative Produkte und neue </a:t>
            </a:r>
          </a:p>
          <a:p>
            <a:pPr marL="7938" indent="-7938">
              <a:lnSpc>
                <a:spcPct val="110000"/>
              </a:lnSpc>
            </a:pPr>
            <a:r>
              <a:rPr lang="de-DE" sz="900" dirty="0">
                <a:solidFill>
                  <a:srgbClr val="025378"/>
                </a:solidFill>
              </a:rPr>
              <a:t>Marketingstrategien zu entwickeln. Auch </a:t>
            </a:r>
            <a:r>
              <a:rPr lang="de-DE" sz="900" dirty="0" err="1">
                <a:solidFill>
                  <a:srgbClr val="025378"/>
                </a:solidFill>
              </a:rPr>
              <a:t>Captives</a:t>
            </a:r>
            <a:r>
              <a:rPr lang="de-DE" sz="900" dirty="0">
                <a:solidFill>
                  <a:srgbClr val="025378"/>
                </a:solidFill>
              </a:rPr>
              <a:t> als Eigenversicherungen von Unternehmen profitieren von diesem Standortvorteil. Von Liechtenstein aus können </a:t>
            </a:r>
            <a:r>
              <a:rPr lang="de-DE" sz="900" dirty="0" err="1">
                <a:solidFill>
                  <a:srgbClr val="025378"/>
                </a:solidFill>
              </a:rPr>
              <a:t>Captives</a:t>
            </a:r>
            <a:r>
              <a:rPr lang="de-DE" sz="900" dirty="0">
                <a:solidFill>
                  <a:srgbClr val="025378"/>
                </a:solidFill>
              </a:rPr>
              <a:t> die Tochtergesellschaften und Niederlassungen ihrer Muttergesellschaften sowohl in der Schweiz als auch im gesamten EWR-Raum versichern. Diese </a:t>
            </a:r>
            <a:r>
              <a:rPr lang="de-DE" sz="900" dirty="0" err="1">
                <a:solidFill>
                  <a:srgbClr val="025378"/>
                </a:solidFill>
              </a:rPr>
              <a:t>europakonfor-men</a:t>
            </a:r>
            <a:r>
              <a:rPr lang="de-DE" sz="900" dirty="0">
                <a:solidFill>
                  <a:srgbClr val="025378"/>
                </a:solidFill>
              </a:rPr>
              <a:t>, innovativen und flexiblen Versicherungslösungen, die </a:t>
            </a:r>
            <a:r>
              <a:rPr lang="de-DE" sz="900" dirty="0" err="1">
                <a:solidFill>
                  <a:srgbClr val="025378"/>
                </a:solidFill>
              </a:rPr>
              <a:t>massgeschneidert</a:t>
            </a:r>
            <a:r>
              <a:rPr lang="de-DE" sz="900" dirty="0">
                <a:solidFill>
                  <a:srgbClr val="025378"/>
                </a:solidFill>
              </a:rPr>
              <a:t> auf die rechtlichen und steuerlichen Gesetzgebungen der Zielmärkte sind, haben wesentlich zum Erfolg und zum Wachstum des Versicherungsplatzes Liechtenstein beigetragen.</a:t>
            </a:r>
          </a:p>
          <a:p>
            <a:pPr marL="7938" indent="-7938">
              <a:lnSpc>
                <a:spcPct val="110000"/>
              </a:lnSpc>
            </a:pPr>
            <a:endParaRPr lang="de-DE" sz="900" dirty="0">
              <a:solidFill>
                <a:srgbClr val="025378"/>
              </a:solidFill>
            </a:endParaRPr>
          </a:p>
          <a:p>
            <a:pPr>
              <a:lnSpc>
                <a:spcPct val="110000"/>
              </a:lnSpc>
            </a:pPr>
            <a:r>
              <a:rPr lang="de-DE" sz="900" b="1" dirty="0">
                <a:solidFill>
                  <a:srgbClr val="025378"/>
                </a:solidFill>
              </a:rPr>
              <a:t>Kontakt</a:t>
            </a:r>
          </a:p>
          <a:p>
            <a:pPr>
              <a:lnSpc>
                <a:spcPct val="110000"/>
              </a:lnSpc>
            </a:pPr>
            <a:r>
              <a:rPr lang="de-DE" sz="900" dirty="0">
                <a:solidFill>
                  <a:srgbClr val="025378"/>
                </a:solidFill>
              </a:rPr>
              <a:t>Liechtensteinischer Versicherungsverband</a:t>
            </a:r>
          </a:p>
          <a:p>
            <a:pPr>
              <a:lnSpc>
                <a:spcPct val="110000"/>
              </a:lnSpc>
            </a:pPr>
            <a:r>
              <a:rPr lang="de-DE" sz="900" dirty="0">
                <a:solidFill>
                  <a:srgbClr val="025378"/>
                </a:solidFill>
              </a:rPr>
              <a:t>Caroline Voigt, Präsidentin &amp; Geschäftsführerin</a:t>
            </a:r>
          </a:p>
          <a:p>
            <a:pPr>
              <a:lnSpc>
                <a:spcPct val="110000"/>
              </a:lnSpc>
            </a:pPr>
            <a:r>
              <a:rPr lang="de-DE" sz="900" dirty="0" err="1">
                <a:solidFill>
                  <a:srgbClr val="025378"/>
                </a:solidFill>
              </a:rPr>
              <a:t>Austrasse</a:t>
            </a:r>
            <a:r>
              <a:rPr lang="de-DE" sz="900" dirty="0">
                <a:solidFill>
                  <a:srgbClr val="025378"/>
                </a:solidFill>
              </a:rPr>
              <a:t> 46</a:t>
            </a:r>
          </a:p>
          <a:p>
            <a:pPr>
              <a:lnSpc>
                <a:spcPct val="110000"/>
              </a:lnSpc>
            </a:pPr>
            <a:r>
              <a:rPr lang="de-DE" sz="900" dirty="0">
                <a:solidFill>
                  <a:srgbClr val="025378"/>
                </a:solidFill>
              </a:rPr>
              <a:t>Postfach 445</a:t>
            </a:r>
          </a:p>
          <a:p>
            <a:pPr>
              <a:lnSpc>
                <a:spcPct val="110000"/>
              </a:lnSpc>
            </a:pPr>
            <a:r>
              <a:rPr lang="de-DE" sz="900" dirty="0">
                <a:solidFill>
                  <a:srgbClr val="025378"/>
                </a:solidFill>
              </a:rPr>
              <a:t>LI-9490 Vaduz</a:t>
            </a:r>
          </a:p>
          <a:p>
            <a:pPr>
              <a:lnSpc>
                <a:spcPct val="110000"/>
              </a:lnSpc>
            </a:pPr>
            <a:r>
              <a:rPr lang="de-DE" sz="900" dirty="0">
                <a:solidFill>
                  <a:srgbClr val="025378"/>
                </a:solidFill>
              </a:rPr>
              <a:t>T +423 237 47 77</a:t>
            </a:r>
          </a:p>
          <a:p>
            <a:pPr>
              <a:lnSpc>
                <a:spcPct val="110000"/>
              </a:lnSpc>
            </a:pPr>
            <a:r>
              <a:rPr lang="de-DE" sz="900" dirty="0">
                <a:solidFill>
                  <a:srgbClr val="025378"/>
                </a:solidFill>
              </a:rPr>
              <a:t>office@lvv.li</a:t>
            </a:r>
          </a:p>
          <a:p>
            <a:pPr>
              <a:lnSpc>
                <a:spcPct val="110000"/>
              </a:lnSpc>
            </a:pPr>
            <a:r>
              <a:rPr lang="de-DE" sz="900" dirty="0">
                <a:solidFill>
                  <a:srgbClr val="025378"/>
                </a:solidFill>
              </a:rPr>
              <a:t>www.lvv.li</a:t>
            </a:r>
          </a:p>
          <a:p>
            <a:pPr>
              <a:lnSpc>
                <a:spcPct val="110000"/>
              </a:lnSpc>
            </a:pPr>
            <a:endParaRPr lang="de-DE" sz="900" dirty="0">
              <a:solidFill>
                <a:srgbClr val="025378"/>
              </a:solidFill>
            </a:endParaRPr>
          </a:p>
          <a:p>
            <a:pPr>
              <a:lnSpc>
                <a:spcPct val="110000"/>
              </a:lnSpc>
            </a:pPr>
            <a:r>
              <a:rPr lang="de-DE" sz="900" dirty="0">
                <a:solidFill>
                  <a:srgbClr val="025378"/>
                </a:solidFill>
              </a:rPr>
              <a:t>Als Dachorganisation vertritt der 1999 gegründete Liechtensteinische Versicherungsverband (LVV) die Interessen der Mitgliedsgesellschaften auf nationaler und internationaler Ebene. Ziel des Verbands mit 28 Mitgliedern ist es, den Versicherungsplatz Liechtenstein weiter auszubauen. Zudem vertritt der LVV die politischen und wirtschaftlichen Interessen der Versicherungsindustrie auf nationaler und internationaler Ebene.</a:t>
            </a:r>
          </a:p>
        </p:txBody>
      </p:sp>
      <p:cxnSp>
        <p:nvCxnSpPr>
          <p:cNvPr id="7" name="Gerader Verbinder 48">
            <a:extLst>
              <a:ext uri="{FF2B5EF4-FFF2-40B4-BE49-F238E27FC236}">
                <a16:creationId xmlns:a16="http://schemas.microsoft.com/office/drawing/2014/main" id="{06B1B579-5BA2-6947-A959-15AFAA57F42D}"/>
              </a:ext>
            </a:extLst>
          </p:cNvPr>
          <p:cNvCxnSpPr>
            <a:cxnSpLocks/>
          </p:cNvCxnSpPr>
          <p:nvPr/>
        </p:nvCxnSpPr>
        <p:spPr>
          <a:xfrm>
            <a:off x="541562" y="8946284"/>
            <a:ext cx="5864083" cy="0"/>
          </a:xfrm>
          <a:prstGeom prst="line">
            <a:avLst/>
          </a:prstGeom>
          <a:ln>
            <a:solidFill>
              <a:srgbClr val="02537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55756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0C469B092A8BE42A6101232E97ECB02" ma:contentTypeVersion="11" ma:contentTypeDescription="Ein neues Dokument erstellen." ma:contentTypeScope="" ma:versionID="a0af257b2c0ad312daad007fa4528cb5">
  <xsd:schema xmlns:xsd="http://www.w3.org/2001/XMLSchema" xmlns:xs="http://www.w3.org/2001/XMLSchema" xmlns:p="http://schemas.microsoft.com/office/2006/metadata/properties" xmlns:ns2="36972f26-3a6f-46a3-ae37-7833e0644041" targetNamespace="http://schemas.microsoft.com/office/2006/metadata/properties" ma:root="true" ma:fieldsID="051ab321616820a8c99bd56436a7a0ec" ns2:_="">
    <xsd:import namespace="36972f26-3a6f-46a3-ae37-7833e064404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72f26-3a6f-46a3-ae37-7833e064404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A2931E-483F-4AE8-8CDC-9CC2E0B53FB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8777081-3036-47CA-AB20-96874F041676}">
  <ds:schemaRefs>
    <ds:schemaRef ds:uri="http://schemas.microsoft.com/sharepoint/v3/contenttype/forms"/>
  </ds:schemaRefs>
</ds:datastoreItem>
</file>

<file path=customXml/itemProps3.xml><?xml version="1.0" encoding="utf-8"?>
<ds:datastoreItem xmlns:ds="http://schemas.openxmlformats.org/officeDocument/2006/customXml" ds:itemID="{82C34B6D-59AA-4CAD-8B30-59A8AEA0C2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972f26-3a6f-46a3-ae37-7833e06440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398</Words>
  <Application>Microsoft Office PowerPoint</Application>
  <PresentationFormat>A4-Papier (210 x 297 mm)</PresentationFormat>
  <Paragraphs>38</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Jan Sefrin</dc:creator>
  <cp:lastModifiedBy>Marion Wohlwend</cp:lastModifiedBy>
  <cp:revision>72</cp:revision>
  <cp:lastPrinted>2020-06-29T12:44:22Z</cp:lastPrinted>
  <dcterms:created xsi:type="dcterms:W3CDTF">2020-06-09T07:54:17Z</dcterms:created>
  <dcterms:modified xsi:type="dcterms:W3CDTF">2022-05-25T09:23:58Z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0x010100F0C469B092A8BE42A6101232E97ECB02</vt:lpwstr>
  </property>
</Properties>
</file>